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37"/>
  </p:notesMasterIdLst>
  <p:sldIdLst>
    <p:sldId id="352" r:id="rId4"/>
    <p:sldId id="483" r:id="rId5"/>
    <p:sldId id="484" r:id="rId6"/>
    <p:sldId id="485" r:id="rId7"/>
    <p:sldId id="495" r:id="rId8"/>
    <p:sldId id="496" r:id="rId9"/>
    <p:sldId id="493" r:id="rId10"/>
    <p:sldId id="494" r:id="rId11"/>
    <p:sldId id="479" r:id="rId12"/>
    <p:sldId id="480" r:id="rId13"/>
    <p:sldId id="468" r:id="rId14"/>
    <p:sldId id="476" r:id="rId15"/>
    <p:sldId id="488" r:id="rId16"/>
    <p:sldId id="504" r:id="rId17"/>
    <p:sldId id="505" r:id="rId18"/>
    <p:sldId id="499" r:id="rId19"/>
    <p:sldId id="503" r:id="rId20"/>
    <p:sldId id="506" r:id="rId21"/>
    <p:sldId id="501" r:id="rId22"/>
    <p:sldId id="500" r:id="rId23"/>
    <p:sldId id="502" r:id="rId24"/>
    <p:sldId id="507" r:id="rId25"/>
    <p:sldId id="508" r:id="rId26"/>
    <p:sldId id="509" r:id="rId27"/>
    <p:sldId id="489" r:id="rId28"/>
    <p:sldId id="490" r:id="rId29"/>
    <p:sldId id="491" r:id="rId30"/>
    <p:sldId id="492" r:id="rId31"/>
    <p:sldId id="524" r:id="rId32"/>
    <p:sldId id="481" r:id="rId33"/>
    <p:sldId id="482" r:id="rId34"/>
    <p:sldId id="497" r:id="rId35"/>
    <p:sldId id="4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9F"/>
    <a:srgbClr val="FCF1CF"/>
    <a:srgbClr val="DED4E5"/>
    <a:srgbClr val="F0D0CC"/>
    <a:srgbClr val="8AEDFA"/>
    <a:srgbClr val="FF9900"/>
    <a:srgbClr val="FFFF00"/>
    <a:srgbClr val="006600"/>
    <a:srgbClr val="CC66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6416" autoAdjust="0"/>
  </p:normalViewPr>
  <p:slideViewPr>
    <p:cSldViewPr snapToGrid="0">
      <p:cViewPr varScale="1">
        <p:scale>
          <a:sx n="123" d="100"/>
          <a:sy n="123" d="100"/>
        </p:scale>
        <p:origin x="114" y="288"/>
      </p:cViewPr>
      <p:guideLst>
        <p:guide orient="horz" pos="2128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5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5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</a:bodyPr>
          <a:lstStyle>
            <a:lvl1pPr>
              <a:defRPr sz="4665" b="0" i="0" cap="none">
                <a:solidFill>
                  <a:schemeClr val="tx1"/>
                </a:solidFill>
                <a:effectLst/>
                <a:latin typeface="+mj-lt"/>
                <a:cs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5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5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5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37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32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66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66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5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5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5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5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1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135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13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13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5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5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 panose="020B0600040502020204"/>
                <a:cs typeface="Lucida Grande" panose="020B0600040502020204"/>
              </a:defRPr>
            </a:lvl1pPr>
            <a:lvl2pPr>
              <a:defRPr sz="2135">
                <a:latin typeface="Lucida Grande" panose="020B0600040502020204"/>
                <a:cs typeface="Lucida Grande" panose="020B0600040502020204"/>
              </a:defRPr>
            </a:lvl2pPr>
            <a:lvl3pPr>
              <a:defRPr sz="2135">
                <a:latin typeface="Lucida Grande" panose="020B0600040502020204"/>
                <a:cs typeface="Lucida Grande" panose="020B0600040502020204"/>
              </a:defRPr>
            </a:lvl3pPr>
            <a:lvl4pPr>
              <a:defRPr sz="2135">
                <a:latin typeface="Lucida Grande" panose="020B0600040502020204"/>
                <a:cs typeface="Lucida Grande" panose="020B0600040502020204"/>
              </a:defRPr>
            </a:lvl4pPr>
            <a:lvl5pPr>
              <a:defRPr sz="2135">
                <a:latin typeface="Lucida Grande" panose="020B0600040502020204"/>
                <a:cs typeface="Lucida Grande" panose="020B0600040502020204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5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5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3735" b="0" i="0">
                <a:latin typeface="Lucida Grande" panose="020B0600040502020204"/>
                <a:cs typeface="Lucida Grande" panose="020B0600040502020204"/>
              </a:defRPr>
            </a:lvl2pPr>
            <a:lvl3pPr>
              <a:defRPr sz="32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665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665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5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5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3335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3335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Sequence-to-sequence and Neural Machine Translation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424" y="1515100"/>
            <a:ext cx="6965831" cy="4787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5187" y="6327931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Language Modeling to MT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73" y="1543104"/>
            <a:ext cx="5528254" cy="4890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9511" y="6377695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Bengio</a:t>
            </a:r>
            <a:r>
              <a:rPr lang="en-US" dirty="0" smtClean="0"/>
              <a:t> et al. JMLR 2003]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7" y="523297"/>
            <a:ext cx="11558015" cy="935791"/>
          </a:xfrm>
        </p:spPr>
        <p:txBody>
          <a:bodyPr lIns="91438" tIns="45719" rIns="91438" bIns="45719"/>
          <a:lstStyle/>
          <a:p>
            <a:r>
              <a:rPr lang="en-US" dirty="0" smtClean="0"/>
              <a:t>Multilingual Embeddings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572" y="1736087"/>
            <a:ext cx="5501609" cy="339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98" y="1790953"/>
            <a:ext cx="6111703" cy="3289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5489" y="6193540"/>
            <a:ext cx="6000421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[Hermann and </a:t>
            </a:r>
            <a:r>
              <a:rPr lang="en-US" dirty="0" err="1" smtClean="0"/>
              <a:t>Blunsom</a:t>
            </a:r>
            <a:r>
              <a:rPr lang="en-US" dirty="0"/>
              <a:t> </a:t>
            </a:r>
            <a:r>
              <a:rPr lang="en-US" dirty="0" smtClean="0"/>
              <a:t>2013: </a:t>
            </a:r>
            <a:r>
              <a:rPr lang="en-US" dirty="0"/>
              <a:t>https://</a:t>
            </a:r>
            <a:r>
              <a:rPr lang="en-US" dirty="0" smtClean="0"/>
              <a:t>arxiv.org/abs/1312.6173]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RNNs as Encoder and Decoder</a:t>
            </a:r>
            <a:endParaRPr lang="en-US" dirty="0"/>
          </a:p>
        </p:txBody>
      </p:sp>
      <p:pic>
        <p:nvPicPr>
          <p:cNvPr id="61442" name="Picture 2" descr="https://lh4.googleusercontent.com/5acxrkaTWUP21aJTpA49FMHSsblORJJp9YgQ2n9NHv6AwftCFXshyhaev0AS5X4yWsIgP7KfKCoZiQReuJazN0ZKyWIZR6TG5QEUFoMAMptAsUZlQg2BCfqDLj4rMyZlj9qdIHF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21" y="2233670"/>
            <a:ext cx="8329072" cy="3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71751" y="58055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nlp.stanford.edu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/pubs/luong2016iclr_multi.pdf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47" y="518030"/>
            <a:ext cx="11174626" cy="575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186" y="546410"/>
            <a:ext cx="10435455" cy="524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87" y="908049"/>
            <a:ext cx="11174626" cy="5041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894" y="101719"/>
            <a:ext cx="8357530" cy="6169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96" y="717549"/>
            <a:ext cx="11327008" cy="5422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15" y="0"/>
            <a:ext cx="9193670" cy="119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8" y="1193800"/>
            <a:ext cx="6308862" cy="552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(MT)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>
            <a:normAutofit/>
          </a:bodyPr>
          <a:lstStyle/>
          <a:p>
            <a:r>
              <a:rPr lang="en-US" altLang="zh-CN" dirty="0"/>
              <a:t>Goal: Translate text from one language to the other</a:t>
            </a:r>
            <a:endParaRPr lang="en-US" altLang="zh-CN" dirty="0"/>
          </a:p>
          <a:p>
            <a:pPr lvl="1"/>
            <a:r>
              <a:rPr lang="en-US" altLang="zh-CN" dirty="0"/>
              <a:t>Both Language Understanding and Language Generation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Decoding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230" y="1371599"/>
            <a:ext cx="10837835" cy="5111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6985" y="64235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Decoding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079" y="1243261"/>
            <a:ext cx="9804654" cy="514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7247" y="260405"/>
            <a:ext cx="11243733" cy="935791"/>
          </a:xfrm>
        </p:spPr>
        <p:txBody>
          <a:bodyPr/>
          <a:lstStyle/>
          <a:p>
            <a:r>
              <a:rPr lang="en-US" dirty="0" smtClean="0"/>
              <a:t>Domain Transfer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652" y="1113871"/>
            <a:ext cx="8080758" cy="5403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8087" y="194310"/>
            <a:ext cx="7701114" cy="605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74" y="1543050"/>
            <a:ext cx="10971451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07" y="1849867"/>
            <a:ext cx="7395587" cy="39881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For every input word in the sentence, it is first used to index a word embedding matrix to get its embedding.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Then the encoder produces an output vector and a hidden state from the word embedding and the previous hidden state.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hidden state is used for the next input word.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initial hidden state is initialized as a zero vector.</a:t>
            </a:r>
            <a:endParaRPr lang="en-US" dirty="0"/>
          </a:p>
        </p:txBody>
      </p:sp>
      <p:pic>
        <p:nvPicPr>
          <p:cNvPr id="62466" name="Picture 2" descr="https://lh6.googleusercontent.com/viF5hi3PAj0RjDJ1uO3INm_zuiKIu7n-d9fpKuBbfIXK6IuSRUPdvREgdCfrHtGmhuYghrByp92qX7B_NUGYKMGcTxrnJ9rvSkRZnWEplEwFx5f_mKIrkZ9uUk1Ak83MXhaecwV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1961756"/>
            <a:ext cx="3642360" cy="352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967" y="1647930"/>
            <a:ext cx="8988753" cy="463229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decoder is another RNN that outputs a sequence of words.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The simple decoder uses only the last output of the encoder, which is called context vector.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 each step, the decoder takes an input word and the previous hidden state.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At the very beginning, the input token is the start-of-sentence&lt;SOS&gt;token, and the hidden state is the context vector encoding the meaning of the source sentence.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Then the decoder will work as illustrated below to produce an output vector and a hidden state for next step.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The output vector is a probability distribution over the target language vocabulary.</a:t>
            </a:r>
            <a:endParaRPr lang="en-US" dirty="0"/>
          </a:p>
        </p:txBody>
      </p:sp>
      <p:pic>
        <p:nvPicPr>
          <p:cNvPr id="63490" name="Picture 2" descr="https://lh6.googleusercontent.com/zR6Dd9m10wboTFHsH1ecY6ja8wwQ4ymef_P0bJkNOgUBKTVOv4Wb4HqfMPqiuWN1TNgig2CRxML-442TGkPVjjhP77HvHhR6iB6RgPCzude-TEMHwhK7asXdCP8uff2JZqyLtw-J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480" y="1756410"/>
            <a:ext cx="2717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Adding </a:t>
            </a:r>
            <a:r>
              <a:rPr lang="en-US" sz="4400" dirty="0"/>
              <a:t>Attention </a:t>
            </a:r>
            <a:r>
              <a:rPr lang="en-US" sz="4400" dirty="0" smtClean="0"/>
              <a:t>to the Decoder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7"/>
            <a:ext cx="10972800" cy="40572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simple decoder takes the final hidden state of the encoder and uses that to decode the target </a:t>
            </a:r>
            <a:r>
              <a:rPr lang="en-US" dirty="0" smtClean="0"/>
              <a:t>sentence. This </a:t>
            </a:r>
            <a:r>
              <a:rPr lang="en-US" dirty="0"/>
              <a:t>requires to encode the entire sentence into a single fixed-size vector, which is difficult.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To </a:t>
            </a:r>
            <a:r>
              <a:rPr lang="en-US" dirty="0"/>
              <a:t>solve this, we use the attention mechanism such that all the hidden states of the encoder are used to decode the target sentence.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4940" y="2381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74133" y="1711960"/>
            <a:ext cx="5656079" cy="360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335" kern="1200">
                <a:solidFill>
                  <a:srgbClr val="011C3C"/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1pPr>
            <a:lvl2pPr marL="990600" indent="-3810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2pPr>
            <a:lvl3pPr marL="15240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3pPr>
            <a:lvl4pPr marL="21336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4pPr>
            <a:lvl5pPr marL="27432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5pPr>
            <a:lvl6pPr marL="33528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At each step of decoding, the decoder attention focuses on different parts of the input sentence.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3604" y="1281804"/>
            <a:ext cx="4391163" cy="5411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5672" y="618590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Bahdanau</a:t>
            </a:r>
            <a:r>
              <a:rPr lang="en-US" dirty="0"/>
              <a:t>, Cho, </a:t>
            </a:r>
            <a:r>
              <a:rPr lang="en-US" dirty="0" err="1"/>
              <a:t>Bengio</a:t>
            </a:r>
            <a:r>
              <a:rPr lang="en-US" dirty="0"/>
              <a:t> </a:t>
            </a:r>
            <a:r>
              <a:rPr lang="en-US" dirty="0" smtClean="0"/>
              <a:t>ICLR 2015]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Content Placeholder 31"/>
          <p:cNvPicPr>
            <a:picLocks noChangeAspect="1"/>
          </p:cNvPicPr>
          <p:nvPr>
            <p:ph idx="1"/>
          </p:nvPr>
        </p:nvPicPr>
        <p:blipFill>
          <a:blip r:embed="rId1"/>
          <a:srcRect l="6402"/>
          <a:stretch>
            <a:fillRect/>
          </a:stretch>
        </p:blipFill>
        <p:spPr>
          <a:xfrm>
            <a:off x="8283575" y="2009140"/>
            <a:ext cx="2320925" cy="360426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8324850" y="2693035"/>
            <a:ext cx="1901825" cy="408305"/>
          </a:xfrm>
          <a:prstGeom prst="rect">
            <a:avLst/>
          </a:prstGeom>
          <a:solidFill>
            <a:srgbClr val="DED4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644890" y="2693035"/>
            <a:ext cx="1204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Output layer</a:t>
            </a:r>
            <a:endParaRPr lang="en-US" sz="1600"/>
          </a:p>
        </p:txBody>
      </p:sp>
      <p:sp>
        <p:nvSpPr>
          <p:cNvPr id="20" name="Rectangles 19"/>
          <p:cNvSpPr/>
          <p:nvPr/>
        </p:nvSpPr>
        <p:spPr>
          <a:xfrm>
            <a:off x="8331835" y="4622165"/>
            <a:ext cx="1916430" cy="394970"/>
          </a:xfrm>
          <a:prstGeom prst="rect">
            <a:avLst/>
          </a:prstGeom>
          <a:solidFill>
            <a:srgbClr val="FCF1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475345" y="4650740"/>
            <a:ext cx="1751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Embedding layer</a:t>
            </a:r>
            <a:endParaRPr lang="en-US" sz="160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089650" y="4156710"/>
            <a:ext cx="2308860" cy="6553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8294370" y="5732145"/>
            <a:ext cx="29959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/>
            <a:r>
              <a:rPr lang="en-US" sz="1600" b="1" i="1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y</a:t>
            </a:r>
            <a:r>
              <a:rPr lang="en-US" sz="1600" b="1" i="1" baseline="-2500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t  </a:t>
            </a:r>
            <a:r>
              <a:rPr lang="en-US" sz="1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(good) </a:t>
            </a: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input token at time step t</a:t>
            </a:r>
            <a:endParaRPr lang="en-US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7614285" y="3719195"/>
            <a:ext cx="1571625" cy="754380"/>
          </a:xfrm>
          <a:custGeom>
            <a:avLst/>
            <a:gdLst>
              <a:gd name="connisteX0" fmla="*/ 0 w 1571625"/>
              <a:gd name="connsiteY0" fmla="*/ 0 h 754521"/>
              <a:gd name="connisteX1" fmla="*/ 32385 w 1571625"/>
              <a:gd name="connsiteY1" fmla="*/ 81915 h 754521"/>
              <a:gd name="connisteX2" fmla="*/ 48895 w 1571625"/>
              <a:gd name="connsiteY2" fmla="*/ 163830 h 754521"/>
              <a:gd name="connisteX3" fmla="*/ 81915 w 1571625"/>
              <a:gd name="connsiteY3" fmla="*/ 229235 h 754521"/>
              <a:gd name="connisteX4" fmla="*/ 97790 w 1571625"/>
              <a:gd name="connsiteY4" fmla="*/ 295275 h 754521"/>
              <a:gd name="connisteX5" fmla="*/ 130810 w 1571625"/>
              <a:gd name="connsiteY5" fmla="*/ 360680 h 754521"/>
              <a:gd name="connisteX6" fmla="*/ 163830 w 1571625"/>
              <a:gd name="connsiteY6" fmla="*/ 426085 h 754521"/>
              <a:gd name="connisteX7" fmla="*/ 212725 w 1571625"/>
              <a:gd name="connsiteY7" fmla="*/ 491490 h 754521"/>
              <a:gd name="connisteX8" fmla="*/ 261620 w 1571625"/>
              <a:gd name="connsiteY8" fmla="*/ 556895 h 754521"/>
              <a:gd name="connisteX9" fmla="*/ 343535 w 1571625"/>
              <a:gd name="connsiteY9" fmla="*/ 589915 h 754521"/>
              <a:gd name="connisteX10" fmla="*/ 408940 w 1571625"/>
              <a:gd name="connsiteY10" fmla="*/ 638810 h 754521"/>
              <a:gd name="connisteX11" fmla="*/ 474345 w 1571625"/>
              <a:gd name="connsiteY11" fmla="*/ 655320 h 754521"/>
              <a:gd name="connisteX12" fmla="*/ 540385 w 1571625"/>
              <a:gd name="connsiteY12" fmla="*/ 687705 h 754521"/>
              <a:gd name="connisteX13" fmla="*/ 605790 w 1571625"/>
              <a:gd name="connsiteY13" fmla="*/ 704215 h 754521"/>
              <a:gd name="connisteX14" fmla="*/ 687705 w 1571625"/>
              <a:gd name="connsiteY14" fmla="*/ 720725 h 754521"/>
              <a:gd name="connisteX15" fmla="*/ 769620 w 1571625"/>
              <a:gd name="connsiteY15" fmla="*/ 737235 h 754521"/>
              <a:gd name="connisteX16" fmla="*/ 835025 w 1571625"/>
              <a:gd name="connsiteY16" fmla="*/ 737235 h 754521"/>
              <a:gd name="connisteX17" fmla="*/ 916940 w 1571625"/>
              <a:gd name="connsiteY17" fmla="*/ 753110 h 754521"/>
              <a:gd name="connisteX18" fmla="*/ 982345 w 1571625"/>
              <a:gd name="connsiteY18" fmla="*/ 753110 h 754521"/>
              <a:gd name="connisteX19" fmla="*/ 1047750 w 1571625"/>
              <a:gd name="connsiteY19" fmla="*/ 753110 h 754521"/>
              <a:gd name="connisteX20" fmla="*/ 1113155 w 1571625"/>
              <a:gd name="connsiteY20" fmla="*/ 753110 h 754521"/>
              <a:gd name="connisteX21" fmla="*/ 1178560 w 1571625"/>
              <a:gd name="connsiteY21" fmla="*/ 753110 h 754521"/>
              <a:gd name="connisteX22" fmla="*/ 1243965 w 1571625"/>
              <a:gd name="connsiteY22" fmla="*/ 753110 h 754521"/>
              <a:gd name="connisteX23" fmla="*/ 1309370 w 1571625"/>
              <a:gd name="connsiteY23" fmla="*/ 753110 h 754521"/>
              <a:gd name="connisteX24" fmla="*/ 1374775 w 1571625"/>
              <a:gd name="connsiteY24" fmla="*/ 737235 h 754521"/>
              <a:gd name="connisteX25" fmla="*/ 1440815 w 1571625"/>
              <a:gd name="connsiteY25" fmla="*/ 720725 h 754521"/>
              <a:gd name="connisteX26" fmla="*/ 1506220 w 1571625"/>
              <a:gd name="connsiteY26" fmla="*/ 704215 h 754521"/>
              <a:gd name="connisteX27" fmla="*/ 1571625 w 1571625"/>
              <a:gd name="connsiteY27" fmla="*/ 671830 h 7545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</a:cxnLst>
            <a:rect l="l" t="t" r="r" b="b"/>
            <a:pathLst>
              <a:path w="1571625" h="754521">
                <a:moveTo>
                  <a:pt x="0" y="0"/>
                </a:moveTo>
                <a:cubicBezTo>
                  <a:pt x="6350" y="14605"/>
                  <a:pt x="22860" y="48895"/>
                  <a:pt x="32385" y="81915"/>
                </a:cubicBezTo>
                <a:cubicBezTo>
                  <a:pt x="41910" y="114935"/>
                  <a:pt x="38735" y="134620"/>
                  <a:pt x="48895" y="163830"/>
                </a:cubicBezTo>
                <a:cubicBezTo>
                  <a:pt x="59055" y="193040"/>
                  <a:pt x="72390" y="203200"/>
                  <a:pt x="81915" y="229235"/>
                </a:cubicBezTo>
                <a:cubicBezTo>
                  <a:pt x="91440" y="255270"/>
                  <a:pt x="88265" y="269240"/>
                  <a:pt x="97790" y="295275"/>
                </a:cubicBezTo>
                <a:cubicBezTo>
                  <a:pt x="107315" y="321310"/>
                  <a:pt x="117475" y="334645"/>
                  <a:pt x="130810" y="360680"/>
                </a:cubicBezTo>
                <a:cubicBezTo>
                  <a:pt x="144145" y="386715"/>
                  <a:pt x="147320" y="400050"/>
                  <a:pt x="163830" y="426085"/>
                </a:cubicBezTo>
                <a:cubicBezTo>
                  <a:pt x="180340" y="452120"/>
                  <a:pt x="193040" y="465455"/>
                  <a:pt x="212725" y="491490"/>
                </a:cubicBezTo>
                <a:cubicBezTo>
                  <a:pt x="232410" y="517525"/>
                  <a:pt x="235585" y="537210"/>
                  <a:pt x="261620" y="556895"/>
                </a:cubicBezTo>
                <a:cubicBezTo>
                  <a:pt x="287655" y="576580"/>
                  <a:pt x="314325" y="573405"/>
                  <a:pt x="343535" y="589915"/>
                </a:cubicBezTo>
                <a:cubicBezTo>
                  <a:pt x="372745" y="606425"/>
                  <a:pt x="382905" y="625475"/>
                  <a:pt x="408940" y="638810"/>
                </a:cubicBezTo>
                <a:cubicBezTo>
                  <a:pt x="434975" y="652145"/>
                  <a:pt x="448310" y="645795"/>
                  <a:pt x="474345" y="655320"/>
                </a:cubicBezTo>
                <a:cubicBezTo>
                  <a:pt x="500380" y="664845"/>
                  <a:pt x="514350" y="678180"/>
                  <a:pt x="540385" y="687705"/>
                </a:cubicBezTo>
                <a:cubicBezTo>
                  <a:pt x="566420" y="697230"/>
                  <a:pt x="576580" y="697865"/>
                  <a:pt x="605790" y="704215"/>
                </a:cubicBezTo>
                <a:cubicBezTo>
                  <a:pt x="635000" y="710565"/>
                  <a:pt x="654685" y="714375"/>
                  <a:pt x="687705" y="720725"/>
                </a:cubicBezTo>
                <a:cubicBezTo>
                  <a:pt x="720725" y="727075"/>
                  <a:pt x="740410" y="734060"/>
                  <a:pt x="769620" y="737235"/>
                </a:cubicBezTo>
                <a:cubicBezTo>
                  <a:pt x="798830" y="740410"/>
                  <a:pt x="805815" y="734060"/>
                  <a:pt x="835025" y="737235"/>
                </a:cubicBezTo>
                <a:cubicBezTo>
                  <a:pt x="864235" y="740410"/>
                  <a:pt x="887730" y="749935"/>
                  <a:pt x="916940" y="753110"/>
                </a:cubicBezTo>
                <a:cubicBezTo>
                  <a:pt x="946150" y="756285"/>
                  <a:pt x="956310" y="753110"/>
                  <a:pt x="982345" y="753110"/>
                </a:cubicBezTo>
                <a:cubicBezTo>
                  <a:pt x="1008380" y="753110"/>
                  <a:pt x="1021715" y="753110"/>
                  <a:pt x="1047750" y="753110"/>
                </a:cubicBezTo>
                <a:cubicBezTo>
                  <a:pt x="1073785" y="753110"/>
                  <a:pt x="1087120" y="753110"/>
                  <a:pt x="1113155" y="753110"/>
                </a:cubicBezTo>
                <a:cubicBezTo>
                  <a:pt x="1139190" y="753110"/>
                  <a:pt x="1152525" y="753110"/>
                  <a:pt x="1178560" y="753110"/>
                </a:cubicBezTo>
                <a:cubicBezTo>
                  <a:pt x="1204595" y="753110"/>
                  <a:pt x="1217930" y="753110"/>
                  <a:pt x="1243965" y="753110"/>
                </a:cubicBezTo>
                <a:cubicBezTo>
                  <a:pt x="1270000" y="753110"/>
                  <a:pt x="1283335" y="756285"/>
                  <a:pt x="1309370" y="753110"/>
                </a:cubicBezTo>
                <a:cubicBezTo>
                  <a:pt x="1335405" y="749935"/>
                  <a:pt x="1348740" y="743585"/>
                  <a:pt x="1374775" y="737235"/>
                </a:cubicBezTo>
                <a:cubicBezTo>
                  <a:pt x="1400810" y="730885"/>
                  <a:pt x="1414780" y="727075"/>
                  <a:pt x="1440815" y="720725"/>
                </a:cubicBezTo>
                <a:cubicBezTo>
                  <a:pt x="1466850" y="714375"/>
                  <a:pt x="1480185" y="713740"/>
                  <a:pt x="1506220" y="704215"/>
                </a:cubicBezTo>
                <a:cubicBezTo>
                  <a:pt x="1532255" y="694690"/>
                  <a:pt x="1559560" y="678180"/>
                  <a:pt x="1571625" y="671830"/>
                </a:cubicBezTo>
              </a:path>
            </a:pathLst>
          </a:custGeom>
          <a:noFill/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7614285" y="3101340"/>
            <a:ext cx="1542415" cy="754380"/>
          </a:xfrm>
          <a:custGeom>
            <a:avLst/>
            <a:gdLst>
              <a:gd name="connisteX0" fmla="*/ 0 w 1542208"/>
              <a:gd name="connsiteY0" fmla="*/ 589915 h 754521"/>
              <a:gd name="connisteX1" fmla="*/ 65405 w 1542208"/>
              <a:gd name="connsiteY1" fmla="*/ 655320 h 754521"/>
              <a:gd name="connisteX2" fmla="*/ 130810 w 1542208"/>
              <a:gd name="connsiteY2" fmla="*/ 687705 h 754521"/>
              <a:gd name="connisteX3" fmla="*/ 196215 w 1542208"/>
              <a:gd name="connsiteY3" fmla="*/ 720725 h 754521"/>
              <a:gd name="connisteX4" fmla="*/ 261620 w 1542208"/>
              <a:gd name="connsiteY4" fmla="*/ 737235 h 754521"/>
              <a:gd name="connisteX5" fmla="*/ 327660 w 1542208"/>
              <a:gd name="connsiteY5" fmla="*/ 753110 h 754521"/>
              <a:gd name="connisteX6" fmla="*/ 409575 w 1542208"/>
              <a:gd name="connsiteY6" fmla="*/ 753110 h 754521"/>
              <a:gd name="connisteX7" fmla="*/ 474980 w 1542208"/>
              <a:gd name="connsiteY7" fmla="*/ 753110 h 754521"/>
              <a:gd name="connisteX8" fmla="*/ 540385 w 1542208"/>
              <a:gd name="connsiteY8" fmla="*/ 753110 h 754521"/>
              <a:gd name="connisteX9" fmla="*/ 605790 w 1542208"/>
              <a:gd name="connsiteY9" fmla="*/ 753110 h 754521"/>
              <a:gd name="connisteX10" fmla="*/ 671195 w 1542208"/>
              <a:gd name="connsiteY10" fmla="*/ 737235 h 754521"/>
              <a:gd name="connisteX11" fmla="*/ 736600 w 1542208"/>
              <a:gd name="connsiteY11" fmla="*/ 720725 h 754521"/>
              <a:gd name="connisteX12" fmla="*/ 802005 w 1542208"/>
              <a:gd name="connsiteY12" fmla="*/ 704215 h 754521"/>
              <a:gd name="connisteX13" fmla="*/ 867410 w 1542208"/>
              <a:gd name="connsiteY13" fmla="*/ 687705 h 754521"/>
              <a:gd name="connisteX14" fmla="*/ 933450 w 1542208"/>
              <a:gd name="connsiteY14" fmla="*/ 687705 h 754521"/>
              <a:gd name="connisteX15" fmla="*/ 998855 w 1542208"/>
              <a:gd name="connsiteY15" fmla="*/ 655320 h 754521"/>
              <a:gd name="connisteX16" fmla="*/ 1064260 w 1542208"/>
              <a:gd name="connsiteY16" fmla="*/ 622300 h 754521"/>
              <a:gd name="connisteX17" fmla="*/ 1129665 w 1542208"/>
              <a:gd name="connsiteY17" fmla="*/ 589915 h 754521"/>
              <a:gd name="connisteX18" fmla="*/ 1195070 w 1542208"/>
              <a:gd name="connsiteY18" fmla="*/ 523875 h 754521"/>
              <a:gd name="connisteX19" fmla="*/ 1260475 w 1542208"/>
              <a:gd name="connsiteY19" fmla="*/ 474980 h 754521"/>
              <a:gd name="connisteX20" fmla="*/ 1325880 w 1542208"/>
              <a:gd name="connsiteY20" fmla="*/ 426085 h 754521"/>
              <a:gd name="connisteX21" fmla="*/ 1391920 w 1542208"/>
              <a:gd name="connsiteY21" fmla="*/ 360680 h 754521"/>
              <a:gd name="connisteX22" fmla="*/ 1440815 w 1542208"/>
              <a:gd name="connsiteY22" fmla="*/ 294640 h 754521"/>
              <a:gd name="connisteX23" fmla="*/ 1489710 w 1542208"/>
              <a:gd name="connsiteY23" fmla="*/ 213360 h 754521"/>
              <a:gd name="connisteX24" fmla="*/ 1506220 w 1542208"/>
              <a:gd name="connsiteY24" fmla="*/ 147320 h 754521"/>
              <a:gd name="connisteX25" fmla="*/ 1539240 w 1542208"/>
              <a:gd name="connsiteY25" fmla="*/ 81915 h 754521"/>
              <a:gd name="connisteX26" fmla="*/ 1539240 w 1542208"/>
              <a:gd name="connsiteY26" fmla="*/ 0 h 7545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</a:cxnLst>
            <a:rect l="l" t="t" r="r" b="b"/>
            <a:pathLst>
              <a:path w="1542209" h="754521">
                <a:moveTo>
                  <a:pt x="0" y="589915"/>
                </a:moveTo>
                <a:cubicBezTo>
                  <a:pt x="12065" y="602615"/>
                  <a:pt x="39370" y="635635"/>
                  <a:pt x="65405" y="655320"/>
                </a:cubicBezTo>
                <a:cubicBezTo>
                  <a:pt x="91440" y="675005"/>
                  <a:pt x="104775" y="674370"/>
                  <a:pt x="130810" y="687705"/>
                </a:cubicBezTo>
                <a:cubicBezTo>
                  <a:pt x="156845" y="701040"/>
                  <a:pt x="170180" y="710565"/>
                  <a:pt x="196215" y="720725"/>
                </a:cubicBezTo>
                <a:cubicBezTo>
                  <a:pt x="222250" y="730885"/>
                  <a:pt x="235585" y="730885"/>
                  <a:pt x="261620" y="737235"/>
                </a:cubicBezTo>
                <a:cubicBezTo>
                  <a:pt x="287655" y="743585"/>
                  <a:pt x="297815" y="749935"/>
                  <a:pt x="327660" y="753110"/>
                </a:cubicBezTo>
                <a:cubicBezTo>
                  <a:pt x="357505" y="756285"/>
                  <a:pt x="380365" y="753110"/>
                  <a:pt x="409575" y="753110"/>
                </a:cubicBezTo>
                <a:cubicBezTo>
                  <a:pt x="438785" y="753110"/>
                  <a:pt x="448945" y="753110"/>
                  <a:pt x="474980" y="753110"/>
                </a:cubicBezTo>
                <a:cubicBezTo>
                  <a:pt x="501015" y="753110"/>
                  <a:pt x="514350" y="753110"/>
                  <a:pt x="540385" y="753110"/>
                </a:cubicBezTo>
                <a:cubicBezTo>
                  <a:pt x="566420" y="753110"/>
                  <a:pt x="579755" y="756285"/>
                  <a:pt x="605790" y="753110"/>
                </a:cubicBezTo>
                <a:cubicBezTo>
                  <a:pt x="631825" y="749935"/>
                  <a:pt x="645160" y="743585"/>
                  <a:pt x="671195" y="737235"/>
                </a:cubicBezTo>
                <a:cubicBezTo>
                  <a:pt x="697230" y="730885"/>
                  <a:pt x="710565" y="727075"/>
                  <a:pt x="736600" y="720725"/>
                </a:cubicBezTo>
                <a:cubicBezTo>
                  <a:pt x="762635" y="714375"/>
                  <a:pt x="775970" y="710565"/>
                  <a:pt x="802005" y="704215"/>
                </a:cubicBezTo>
                <a:cubicBezTo>
                  <a:pt x="828040" y="697865"/>
                  <a:pt x="841375" y="690880"/>
                  <a:pt x="867410" y="687705"/>
                </a:cubicBezTo>
                <a:cubicBezTo>
                  <a:pt x="893445" y="684530"/>
                  <a:pt x="907415" y="694055"/>
                  <a:pt x="933450" y="687705"/>
                </a:cubicBezTo>
                <a:cubicBezTo>
                  <a:pt x="959485" y="681355"/>
                  <a:pt x="972820" y="668655"/>
                  <a:pt x="998855" y="655320"/>
                </a:cubicBezTo>
                <a:cubicBezTo>
                  <a:pt x="1024890" y="641985"/>
                  <a:pt x="1038225" y="635635"/>
                  <a:pt x="1064260" y="622300"/>
                </a:cubicBezTo>
                <a:cubicBezTo>
                  <a:pt x="1090295" y="608965"/>
                  <a:pt x="1103630" y="609600"/>
                  <a:pt x="1129665" y="589915"/>
                </a:cubicBezTo>
                <a:cubicBezTo>
                  <a:pt x="1155700" y="570230"/>
                  <a:pt x="1169035" y="546735"/>
                  <a:pt x="1195070" y="523875"/>
                </a:cubicBezTo>
                <a:cubicBezTo>
                  <a:pt x="1221105" y="501015"/>
                  <a:pt x="1234440" y="494665"/>
                  <a:pt x="1260475" y="474980"/>
                </a:cubicBezTo>
                <a:cubicBezTo>
                  <a:pt x="1286510" y="455295"/>
                  <a:pt x="1299845" y="448945"/>
                  <a:pt x="1325880" y="426085"/>
                </a:cubicBezTo>
                <a:cubicBezTo>
                  <a:pt x="1351915" y="403225"/>
                  <a:pt x="1369060" y="386715"/>
                  <a:pt x="1391920" y="360680"/>
                </a:cubicBezTo>
                <a:cubicBezTo>
                  <a:pt x="1414780" y="334645"/>
                  <a:pt x="1421130" y="323850"/>
                  <a:pt x="1440815" y="294640"/>
                </a:cubicBezTo>
                <a:cubicBezTo>
                  <a:pt x="1460500" y="265430"/>
                  <a:pt x="1476375" y="242570"/>
                  <a:pt x="1489710" y="213360"/>
                </a:cubicBezTo>
                <a:cubicBezTo>
                  <a:pt x="1503045" y="184150"/>
                  <a:pt x="1496060" y="173355"/>
                  <a:pt x="1506220" y="147320"/>
                </a:cubicBezTo>
                <a:cubicBezTo>
                  <a:pt x="1516380" y="121285"/>
                  <a:pt x="1532890" y="111125"/>
                  <a:pt x="1539240" y="81915"/>
                </a:cubicBezTo>
                <a:cubicBezTo>
                  <a:pt x="1545590" y="52705"/>
                  <a:pt x="1539875" y="15240"/>
                  <a:pt x="153924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710" y="3829050"/>
            <a:ext cx="340995" cy="238760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9268460" y="3223260"/>
            <a:ext cx="279400" cy="1391920"/>
          </a:xfrm>
          <a:custGeom>
            <a:avLst/>
            <a:gdLst>
              <a:gd name="connisteX0" fmla="*/ 0 w 279541"/>
              <a:gd name="connsiteY0" fmla="*/ 1391920 h 1391920"/>
              <a:gd name="connisteX1" fmla="*/ 65405 w 279541"/>
              <a:gd name="connsiteY1" fmla="*/ 1343025 h 1391920"/>
              <a:gd name="connisteX2" fmla="*/ 130810 w 279541"/>
              <a:gd name="connsiteY2" fmla="*/ 1310005 h 1391920"/>
              <a:gd name="connisteX3" fmla="*/ 179705 w 279541"/>
              <a:gd name="connsiteY3" fmla="*/ 1244600 h 1391920"/>
              <a:gd name="connisteX4" fmla="*/ 212725 w 279541"/>
              <a:gd name="connsiteY4" fmla="*/ 1179195 h 1391920"/>
              <a:gd name="connisteX5" fmla="*/ 245110 w 279541"/>
              <a:gd name="connsiteY5" fmla="*/ 1113790 h 1391920"/>
              <a:gd name="connisteX6" fmla="*/ 261620 w 279541"/>
              <a:gd name="connsiteY6" fmla="*/ 1048385 h 1391920"/>
              <a:gd name="connisteX7" fmla="*/ 261620 w 279541"/>
              <a:gd name="connsiteY7" fmla="*/ 982345 h 1391920"/>
              <a:gd name="connisteX8" fmla="*/ 278130 w 279541"/>
              <a:gd name="connsiteY8" fmla="*/ 916940 h 1391920"/>
              <a:gd name="connisteX9" fmla="*/ 278130 w 279541"/>
              <a:gd name="connsiteY9" fmla="*/ 851535 h 1391920"/>
              <a:gd name="connisteX10" fmla="*/ 278130 w 279541"/>
              <a:gd name="connsiteY10" fmla="*/ 786130 h 1391920"/>
              <a:gd name="connisteX11" fmla="*/ 278130 w 279541"/>
              <a:gd name="connsiteY11" fmla="*/ 720725 h 1391920"/>
              <a:gd name="connisteX12" fmla="*/ 278130 w 279541"/>
              <a:gd name="connsiteY12" fmla="*/ 655320 h 1391920"/>
              <a:gd name="connisteX13" fmla="*/ 278130 w 279541"/>
              <a:gd name="connsiteY13" fmla="*/ 589915 h 1391920"/>
              <a:gd name="connisteX14" fmla="*/ 278130 w 279541"/>
              <a:gd name="connsiteY14" fmla="*/ 523875 h 1391920"/>
              <a:gd name="connisteX15" fmla="*/ 261620 w 279541"/>
              <a:gd name="connsiteY15" fmla="*/ 458470 h 1391920"/>
              <a:gd name="connisteX16" fmla="*/ 245110 w 279541"/>
              <a:gd name="connsiteY16" fmla="*/ 393065 h 1391920"/>
              <a:gd name="connisteX17" fmla="*/ 228600 w 279541"/>
              <a:gd name="connsiteY17" fmla="*/ 327660 h 1391920"/>
              <a:gd name="connisteX18" fmla="*/ 212725 w 279541"/>
              <a:gd name="connsiteY18" fmla="*/ 262255 h 1391920"/>
              <a:gd name="connisteX19" fmla="*/ 196215 w 279541"/>
              <a:gd name="connsiteY19" fmla="*/ 196850 h 1391920"/>
              <a:gd name="connisteX20" fmla="*/ 147320 w 279541"/>
              <a:gd name="connsiteY20" fmla="*/ 131445 h 1391920"/>
              <a:gd name="connisteX21" fmla="*/ 81280 w 279541"/>
              <a:gd name="connsiteY21" fmla="*/ 66040 h 1391920"/>
              <a:gd name="connisteX22" fmla="*/ 32385 w 279541"/>
              <a:gd name="connsiteY22" fmla="*/ 0 h 1391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279541" h="1391920">
                <a:moveTo>
                  <a:pt x="0" y="1391920"/>
                </a:moveTo>
                <a:cubicBezTo>
                  <a:pt x="12065" y="1383030"/>
                  <a:pt x="39370" y="1359535"/>
                  <a:pt x="65405" y="1343025"/>
                </a:cubicBezTo>
                <a:cubicBezTo>
                  <a:pt x="91440" y="1326515"/>
                  <a:pt x="107950" y="1329690"/>
                  <a:pt x="130810" y="1310005"/>
                </a:cubicBezTo>
                <a:cubicBezTo>
                  <a:pt x="153670" y="1290320"/>
                  <a:pt x="163195" y="1270635"/>
                  <a:pt x="179705" y="1244600"/>
                </a:cubicBezTo>
                <a:cubicBezTo>
                  <a:pt x="196215" y="1218565"/>
                  <a:pt x="199390" y="1205230"/>
                  <a:pt x="212725" y="1179195"/>
                </a:cubicBezTo>
                <a:cubicBezTo>
                  <a:pt x="226060" y="1153160"/>
                  <a:pt x="235585" y="1139825"/>
                  <a:pt x="245110" y="1113790"/>
                </a:cubicBezTo>
                <a:cubicBezTo>
                  <a:pt x="254635" y="1087755"/>
                  <a:pt x="258445" y="1074420"/>
                  <a:pt x="261620" y="1048385"/>
                </a:cubicBezTo>
                <a:cubicBezTo>
                  <a:pt x="264795" y="1022350"/>
                  <a:pt x="258445" y="1008380"/>
                  <a:pt x="261620" y="982345"/>
                </a:cubicBezTo>
                <a:cubicBezTo>
                  <a:pt x="264795" y="956310"/>
                  <a:pt x="274955" y="942975"/>
                  <a:pt x="278130" y="916940"/>
                </a:cubicBezTo>
                <a:cubicBezTo>
                  <a:pt x="281305" y="890905"/>
                  <a:pt x="278130" y="877570"/>
                  <a:pt x="278130" y="851535"/>
                </a:cubicBezTo>
                <a:cubicBezTo>
                  <a:pt x="278130" y="825500"/>
                  <a:pt x="278130" y="812165"/>
                  <a:pt x="278130" y="786130"/>
                </a:cubicBezTo>
                <a:cubicBezTo>
                  <a:pt x="278130" y="760095"/>
                  <a:pt x="278130" y="746760"/>
                  <a:pt x="278130" y="720725"/>
                </a:cubicBezTo>
                <a:cubicBezTo>
                  <a:pt x="278130" y="694690"/>
                  <a:pt x="278130" y="681355"/>
                  <a:pt x="278130" y="655320"/>
                </a:cubicBezTo>
                <a:cubicBezTo>
                  <a:pt x="278130" y="629285"/>
                  <a:pt x="278130" y="615950"/>
                  <a:pt x="278130" y="589915"/>
                </a:cubicBezTo>
                <a:cubicBezTo>
                  <a:pt x="278130" y="563880"/>
                  <a:pt x="281305" y="549910"/>
                  <a:pt x="278130" y="523875"/>
                </a:cubicBezTo>
                <a:cubicBezTo>
                  <a:pt x="274955" y="497840"/>
                  <a:pt x="267970" y="484505"/>
                  <a:pt x="261620" y="458470"/>
                </a:cubicBezTo>
                <a:cubicBezTo>
                  <a:pt x="255270" y="432435"/>
                  <a:pt x="251460" y="419100"/>
                  <a:pt x="245110" y="393065"/>
                </a:cubicBezTo>
                <a:cubicBezTo>
                  <a:pt x="238760" y="367030"/>
                  <a:pt x="234950" y="353695"/>
                  <a:pt x="228600" y="327660"/>
                </a:cubicBezTo>
                <a:cubicBezTo>
                  <a:pt x="222250" y="301625"/>
                  <a:pt x="219075" y="288290"/>
                  <a:pt x="212725" y="262255"/>
                </a:cubicBezTo>
                <a:cubicBezTo>
                  <a:pt x="206375" y="236220"/>
                  <a:pt x="209550" y="222885"/>
                  <a:pt x="196215" y="196850"/>
                </a:cubicBezTo>
                <a:cubicBezTo>
                  <a:pt x="182880" y="170815"/>
                  <a:pt x="170180" y="157480"/>
                  <a:pt x="147320" y="131445"/>
                </a:cubicBezTo>
                <a:cubicBezTo>
                  <a:pt x="124460" y="105410"/>
                  <a:pt x="104140" y="92075"/>
                  <a:pt x="81280" y="66040"/>
                </a:cubicBezTo>
                <a:cubicBezTo>
                  <a:pt x="58420" y="40005"/>
                  <a:pt x="40640" y="12065"/>
                  <a:pt x="32385" y="0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585" y="3602990"/>
            <a:ext cx="1880870" cy="23812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895" y="2727325"/>
            <a:ext cx="1689735" cy="269240"/>
          </a:xfrm>
          <a:prstGeom prst="rect">
            <a:avLst/>
          </a:prstGeom>
        </p:spPr>
      </p:pic>
      <p:sp>
        <p:nvSpPr>
          <p:cNvPr id="89" name="Text Box 88"/>
          <p:cNvSpPr txBox="1"/>
          <p:nvPr/>
        </p:nvSpPr>
        <p:spPr>
          <a:xfrm>
            <a:off x="10322560" y="3829050"/>
            <a:ext cx="1362710" cy="58356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p>
            <a:pPr algn="ctr"/>
            <a:r>
              <a:rPr lang="en-US" sz="1600"/>
              <a:t>unidirectional </a:t>
            </a:r>
            <a:endParaRPr lang="en-US" sz="1600"/>
          </a:p>
          <a:p>
            <a:pPr algn="ctr"/>
            <a:r>
              <a:rPr lang="en-US" sz="1600"/>
              <a:t>RNN layer</a:t>
            </a:r>
            <a:endParaRPr lang="en-US" sz="1600"/>
          </a:p>
        </p:txBody>
      </p:sp>
      <p:sp>
        <p:nvSpPr>
          <p:cNvPr id="90" name="Freeform 89"/>
          <p:cNvSpPr/>
          <p:nvPr/>
        </p:nvSpPr>
        <p:spPr>
          <a:xfrm>
            <a:off x="3274060" y="1701165"/>
            <a:ext cx="3077845" cy="901700"/>
          </a:xfrm>
          <a:custGeom>
            <a:avLst/>
            <a:gdLst>
              <a:gd name="connisteX0" fmla="*/ 0 w 3077845"/>
              <a:gd name="connsiteY0" fmla="*/ 900430 h 901841"/>
              <a:gd name="connisteX1" fmla="*/ 65405 w 3077845"/>
              <a:gd name="connsiteY1" fmla="*/ 900430 h 901841"/>
              <a:gd name="connisteX2" fmla="*/ 130810 w 3077845"/>
              <a:gd name="connsiteY2" fmla="*/ 900430 h 901841"/>
              <a:gd name="connisteX3" fmla="*/ 212725 w 3077845"/>
              <a:gd name="connsiteY3" fmla="*/ 900430 h 901841"/>
              <a:gd name="connisteX4" fmla="*/ 294640 w 3077845"/>
              <a:gd name="connsiteY4" fmla="*/ 900430 h 901841"/>
              <a:gd name="connisteX5" fmla="*/ 392430 w 3077845"/>
              <a:gd name="connsiteY5" fmla="*/ 883920 h 901841"/>
              <a:gd name="connisteX6" fmla="*/ 490855 w 3077845"/>
              <a:gd name="connsiteY6" fmla="*/ 883920 h 901841"/>
              <a:gd name="connisteX7" fmla="*/ 556260 w 3077845"/>
              <a:gd name="connsiteY7" fmla="*/ 883920 h 901841"/>
              <a:gd name="connisteX8" fmla="*/ 638175 w 3077845"/>
              <a:gd name="connsiteY8" fmla="*/ 867410 h 901841"/>
              <a:gd name="connisteX9" fmla="*/ 703580 w 3077845"/>
              <a:gd name="connsiteY9" fmla="*/ 867410 h 901841"/>
              <a:gd name="connisteX10" fmla="*/ 785495 w 3077845"/>
              <a:gd name="connsiteY10" fmla="*/ 850900 h 901841"/>
              <a:gd name="connisteX11" fmla="*/ 900430 w 3077845"/>
              <a:gd name="connsiteY11" fmla="*/ 850900 h 901841"/>
              <a:gd name="connisteX12" fmla="*/ 1014730 w 3077845"/>
              <a:gd name="connsiteY12" fmla="*/ 835025 h 901841"/>
              <a:gd name="connisteX13" fmla="*/ 1113155 w 3077845"/>
              <a:gd name="connsiteY13" fmla="*/ 835025 h 901841"/>
              <a:gd name="connisteX14" fmla="*/ 1195070 w 3077845"/>
              <a:gd name="connsiteY14" fmla="*/ 818515 h 901841"/>
              <a:gd name="connisteX15" fmla="*/ 1276985 w 3077845"/>
              <a:gd name="connsiteY15" fmla="*/ 818515 h 901841"/>
              <a:gd name="connisteX16" fmla="*/ 1358900 w 3077845"/>
              <a:gd name="connsiteY16" fmla="*/ 802005 h 901841"/>
              <a:gd name="connisteX17" fmla="*/ 1440815 w 3077845"/>
              <a:gd name="connsiteY17" fmla="*/ 785495 h 901841"/>
              <a:gd name="connisteX18" fmla="*/ 1538605 w 3077845"/>
              <a:gd name="connsiteY18" fmla="*/ 769620 h 901841"/>
              <a:gd name="connisteX19" fmla="*/ 1620520 w 3077845"/>
              <a:gd name="connsiteY19" fmla="*/ 753110 h 901841"/>
              <a:gd name="connisteX20" fmla="*/ 1685925 w 3077845"/>
              <a:gd name="connsiteY20" fmla="*/ 736600 h 901841"/>
              <a:gd name="connisteX21" fmla="*/ 1751330 w 3077845"/>
              <a:gd name="connsiteY21" fmla="*/ 736600 h 901841"/>
              <a:gd name="connisteX22" fmla="*/ 1817370 w 3077845"/>
              <a:gd name="connsiteY22" fmla="*/ 703580 h 901841"/>
              <a:gd name="connisteX23" fmla="*/ 1882775 w 3077845"/>
              <a:gd name="connsiteY23" fmla="*/ 703580 h 901841"/>
              <a:gd name="connisteX24" fmla="*/ 1948180 w 3077845"/>
              <a:gd name="connsiteY24" fmla="*/ 671195 h 901841"/>
              <a:gd name="connisteX25" fmla="*/ 2045970 w 3077845"/>
              <a:gd name="connsiteY25" fmla="*/ 638175 h 901841"/>
              <a:gd name="connisteX26" fmla="*/ 2112010 w 3077845"/>
              <a:gd name="connsiteY26" fmla="*/ 621665 h 901841"/>
              <a:gd name="connisteX27" fmla="*/ 2177415 w 3077845"/>
              <a:gd name="connsiteY27" fmla="*/ 589280 h 901841"/>
              <a:gd name="connisteX28" fmla="*/ 2259330 w 3077845"/>
              <a:gd name="connsiteY28" fmla="*/ 556260 h 901841"/>
              <a:gd name="connisteX29" fmla="*/ 2341245 w 3077845"/>
              <a:gd name="connsiteY29" fmla="*/ 507365 h 901841"/>
              <a:gd name="connisteX30" fmla="*/ 2423160 w 3077845"/>
              <a:gd name="connsiteY30" fmla="*/ 474345 h 901841"/>
              <a:gd name="connisteX31" fmla="*/ 2488565 w 3077845"/>
              <a:gd name="connsiteY31" fmla="*/ 441960 h 901841"/>
              <a:gd name="connisteX32" fmla="*/ 2553970 w 3077845"/>
              <a:gd name="connsiteY32" fmla="*/ 408940 h 901841"/>
              <a:gd name="connisteX33" fmla="*/ 2619375 w 3077845"/>
              <a:gd name="connsiteY33" fmla="*/ 376555 h 901841"/>
              <a:gd name="connisteX34" fmla="*/ 2701290 w 3077845"/>
              <a:gd name="connsiteY34" fmla="*/ 343535 h 901841"/>
              <a:gd name="connisteX35" fmla="*/ 2766695 w 3077845"/>
              <a:gd name="connsiteY35" fmla="*/ 311150 h 901841"/>
              <a:gd name="connisteX36" fmla="*/ 2880995 w 3077845"/>
              <a:gd name="connsiteY36" fmla="*/ 245110 h 901841"/>
              <a:gd name="connisteX37" fmla="*/ 2947035 w 3077845"/>
              <a:gd name="connsiteY37" fmla="*/ 179705 h 901841"/>
              <a:gd name="connisteX38" fmla="*/ 3012440 w 3077845"/>
              <a:gd name="connsiteY38" fmla="*/ 130810 h 901841"/>
              <a:gd name="connisteX39" fmla="*/ 3061335 w 3077845"/>
              <a:gd name="connsiteY39" fmla="*/ 65405 h 901841"/>
              <a:gd name="connisteX40" fmla="*/ 3077845 w 3077845"/>
              <a:gd name="connsiteY40" fmla="*/ 0 h 9018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3077845" h="901841">
                <a:moveTo>
                  <a:pt x="0" y="900430"/>
                </a:moveTo>
                <a:cubicBezTo>
                  <a:pt x="12065" y="900430"/>
                  <a:pt x="39370" y="900430"/>
                  <a:pt x="65405" y="900430"/>
                </a:cubicBezTo>
                <a:cubicBezTo>
                  <a:pt x="91440" y="900430"/>
                  <a:pt x="101600" y="900430"/>
                  <a:pt x="130810" y="900430"/>
                </a:cubicBezTo>
                <a:cubicBezTo>
                  <a:pt x="160020" y="900430"/>
                  <a:pt x="179705" y="900430"/>
                  <a:pt x="212725" y="900430"/>
                </a:cubicBezTo>
                <a:cubicBezTo>
                  <a:pt x="245745" y="900430"/>
                  <a:pt x="258445" y="903605"/>
                  <a:pt x="294640" y="900430"/>
                </a:cubicBezTo>
                <a:cubicBezTo>
                  <a:pt x="330835" y="897255"/>
                  <a:pt x="353060" y="887095"/>
                  <a:pt x="392430" y="883920"/>
                </a:cubicBezTo>
                <a:cubicBezTo>
                  <a:pt x="431800" y="880745"/>
                  <a:pt x="457835" y="883920"/>
                  <a:pt x="490855" y="883920"/>
                </a:cubicBezTo>
                <a:cubicBezTo>
                  <a:pt x="523875" y="883920"/>
                  <a:pt x="527050" y="887095"/>
                  <a:pt x="556260" y="883920"/>
                </a:cubicBezTo>
                <a:cubicBezTo>
                  <a:pt x="585470" y="880745"/>
                  <a:pt x="608965" y="870585"/>
                  <a:pt x="638175" y="867410"/>
                </a:cubicBezTo>
                <a:cubicBezTo>
                  <a:pt x="667385" y="864235"/>
                  <a:pt x="674370" y="870585"/>
                  <a:pt x="703580" y="867410"/>
                </a:cubicBezTo>
                <a:cubicBezTo>
                  <a:pt x="732790" y="864235"/>
                  <a:pt x="746125" y="854075"/>
                  <a:pt x="785495" y="850900"/>
                </a:cubicBezTo>
                <a:cubicBezTo>
                  <a:pt x="824865" y="847725"/>
                  <a:pt x="854710" y="854075"/>
                  <a:pt x="900430" y="850900"/>
                </a:cubicBezTo>
                <a:cubicBezTo>
                  <a:pt x="946150" y="847725"/>
                  <a:pt x="972185" y="838200"/>
                  <a:pt x="1014730" y="835025"/>
                </a:cubicBezTo>
                <a:cubicBezTo>
                  <a:pt x="1057275" y="831850"/>
                  <a:pt x="1076960" y="838200"/>
                  <a:pt x="1113155" y="835025"/>
                </a:cubicBezTo>
                <a:cubicBezTo>
                  <a:pt x="1149350" y="831850"/>
                  <a:pt x="1162050" y="821690"/>
                  <a:pt x="1195070" y="818515"/>
                </a:cubicBezTo>
                <a:cubicBezTo>
                  <a:pt x="1228090" y="815340"/>
                  <a:pt x="1243965" y="821690"/>
                  <a:pt x="1276985" y="818515"/>
                </a:cubicBezTo>
                <a:cubicBezTo>
                  <a:pt x="1310005" y="815340"/>
                  <a:pt x="1325880" y="808355"/>
                  <a:pt x="1358900" y="802005"/>
                </a:cubicBezTo>
                <a:cubicBezTo>
                  <a:pt x="1391920" y="795655"/>
                  <a:pt x="1404620" y="791845"/>
                  <a:pt x="1440815" y="785495"/>
                </a:cubicBezTo>
                <a:cubicBezTo>
                  <a:pt x="1477010" y="779145"/>
                  <a:pt x="1502410" y="775970"/>
                  <a:pt x="1538605" y="769620"/>
                </a:cubicBezTo>
                <a:cubicBezTo>
                  <a:pt x="1574800" y="763270"/>
                  <a:pt x="1591310" y="759460"/>
                  <a:pt x="1620520" y="753110"/>
                </a:cubicBezTo>
                <a:cubicBezTo>
                  <a:pt x="1649730" y="746760"/>
                  <a:pt x="1659890" y="739775"/>
                  <a:pt x="1685925" y="736600"/>
                </a:cubicBezTo>
                <a:cubicBezTo>
                  <a:pt x="1711960" y="733425"/>
                  <a:pt x="1725295" y="742950"/>
                  <a:pt x="1751330" y="736600"/>
                </a:cubicBezTo>
                <a:cubicBezTo>
                  <a:pt x="1777365" y="730250"/>
                  <a:pt x="1791335" y="709930"/>
                  <a:pt x="1817370" y="703580"/>
                </a:cubicBezTo>
                <a:cubicBezTo>
                  <a:pt x="1843405" y="697230"/>
                  <a:pt x="1856740" y="709930"/>
                  <a:pt x="1882775" y="703580"/>
                </a:cubicBezTo>
                <a:cubicBezTo>
                  <a:pt x="1908810" y="697230"/>
                  <a:pt x="1915795" y="684530"/>
                  <a:pt x="1948180" y="671195"/>
                </a:cubicBezTo>
                <a:cubicBezTo>
                  <a:pt x="1980565" y="657860"/>
                  <a:pt x="2012950" y="648335"/>
                  <a:pt x="2045970" y="638175"/>
                </a:cubicBezTo>
                <a:cubicBezTo>
                  <a:pt x="2078990" y="628015"/>
                  <a:pt x="2085975" y="631190"/>
                  <a:pt x="2112010" y="621665"/>
                </a:cubicBezTo>
                <a:cubicBezTo>
                  <a:pt x="2138045" y="612140"/>
                  <a:pt x="2148205" y="602615"/>
                  <a:pt x="2177415" y="589280"/>
                </a:cubicBezTo>
                <a:cubicBezTo>
                  <a:pt x="2206625" y="575945"/>
                  <a:pt x="2226310" y="572770"/>
                  <a:pt x="2259330" y="556260"/>
                </a:cubicBezTo>
                <a:cubicBezTo>
                  <a:pt x="2292350" y="539750"/>
                  <a:pt x="2308225" y="523875"/>
                  <a:pt x="2341245" y="507365"/>
                </a:cubicBezTo>
                <a:cubicBezTo>
                  <a:pt x="2374265" y="490855"/>
                  <a:pt x="2393950" y="487680"/>
                  <a:pt x="2423160" y="474345"/>
                </a:cubicBezTo>
                <a:cubicBezTo>
                  <a:pt x="2452370" y="461010"/>
                  <a:pt x="2462530" y="455295"/>
                  <a:pt x="2488565" y="441960"/>
                </a:cubicBezTo>
                <a:cubicBezTo>
                  <a:pt x="2514600" y="428625"/>
                  <a:pt x="2527935" y="422275"/>
                  <a:pt x="2553970" y="408940"/>
                </a:cubicBezTo>
                <a:cubicBezTo>
                  <a:pt x="2580005" y="395605"/>
                  <a:pt x="2590165" y="389890"/>
                  <a:pt x="2619375" y="376555"/>
                </a:cubicBezTo>
                <a:cubicBezTo>
                  <a:pt x="2648585" y="363220"/>
                  <a:pt x="2672080" y="356870"/>
                  <a:pt x="2701290" y="343535"/>
                </a:cubicBezTo>
                <a:cubicBezTo>
                  <a:pt x="2730500" y="330200"/>
                  <a:pt x="2730500" y="330835"/>
                  <a:pt x="2766695" y="311150"/>
                </a:cubicBezTo>
                <a:cubicBezTo>
                  <a:pt x="2802890" y="291465"/>
                  <a:pt x="2844800" y="271145"/>
                  <a:pt x="2880995" y="245110"/>
                </a:cubicBezTo>
                <a:cubicBezTo>
                  <a:pt x="2917190" y="219075"/>
                  <a:pt x="2921000" y="202565"/>
                  <a:pt x="2947035" y="179705"/>
                </a:cubicBezTo>
                <a:cubicBezTo>
                  <a:pt x="2973070" y="156845"/>
                  <a:pt x="2989580" y="153670"/>
                  <a:pt x="3012440" y="130810"/>
                </a:cubicBezTo>
                <a:cubicBezTo>
                  <a:pt x="3035300" y="107950"/>
                  <a:pt x="3048000" y="91440"/>
                  <a:pt x="3061335" y="65405"/>
                </a:cubicBezTo>
                <a:cubicBezTo>
                  <a:pt x="3074670" y="39370"/>
                  <a:pt x="3075305" y="12065"/>
                  <a:pt x="3077845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152765" y="770890"/>
            <a:ext cx="3532505" cy="5541010"/>
          </a:xfrm>
          <a:prstGeom prst="roundRect">
            <a:avLst/>
          </a:prstGeom>
          <a:noFill/>
          <a:ln>
            <a:solidFill>
              <a:srgbClr val="CC66FF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AE9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127635" y="919480"/>
            <a:ext cx="4151630" cy="5392420"/>
            <a:chOff x="201" y="1448"/>
            <a:chExt cx="6538" cy="84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rcRect l="3257" r="2190"/>
            <a:stretch>
              <a:fillRect/>
            </a:stretch>
          </p:blipFill>
          <p:spPr>
            <a:xfrm>
              <a:off x="354" y="5487"/>
              <a:ext cx="5295" cy="3540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2027" y="6049"/>
              <a:ext cx="2108" cy="1016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p>
              <a:pPr algn="ctr"/>
              <a:r>
                <a:rPr lang="en-US"/>
                <a:t>bidirectional</a:t>
              </a:r>
              <a:endParaRPr lang="en-US"/>
            </a:p>
            <a:p>
              <a:pPr algn="ctr"/>
              <a:r>
                <a:rPr lang="en-US"/>
                <a:t>RNN layer</a:t>
              </a:r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496" y="7557"/>
              <a:ext cx="3517" cy="622"/>
            </a:xfrm>
            <a:prstGeom prst="rect">
              <a:avLst/>
            </a:prstGeom>
            <a:solidFill>
              <a:srgbClr val="FCF1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2027" y="7557"/>
              <a:ext cx="275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/>
                <a:t>Embedding layer</a:t>
              </a:r>
              <a:endParaRPr lang="en-US" sz="1600"/>
            </a:p>
          </p:txBody>
        </p:sp>
        <p:grpSp>
          <p:nvGrpSpPr>
            <p:cNvPr id="42" name="Group 41"/>
            <p:cNvGrpSpPr/>
            <p:nvPr/>
          </p:nvGrpSpPr>
          <p:grpSpPr>
            <a:xfrm rot="0">
              <a:off x="911" y="3748"/>
              <a:ext cx="4247" cy="1186"/>
              <a:chOff x="12693" y="3682"/>
              <a:chExt cx="2985" cy="579"/>
            </a:xfrm>
          </p:grpSpPr>
          <p:sp>
            <p:nvSpPr>
              <p:cNvPr id="43" name="Rectangles 42"/>
              <p:cNvSpPr/>
              <p:nvPr/>
            </p:nvSpPr>
            <p:spPr>
              <a:xfrm>
                <a:off x="12836" y="3682"/>
                <a:ext cx="2700" cy="579"/>
              </a:xfrm>
              <a:prstGeom prst="rect">
                <a:avLst/>
              </a:prstGeom>
              <a:gradFill flip="none" rotWithShape="1">
                <a:gsLst>
                  <a:gs pos="40000">
                    <a:srgbClr val="9DCDD0">
                      <a:alpha val="100000"/>
                    </a:srgbClr>
                  </a:gs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  <a:gs pos="0">
                    <a:srgbClr val="56A0B9"/>
                  </a:gs>
                  <a:gs pos="100000">
                    <a:srgbClr val="5DBDC3"/>
                  </a:gs>
                </a:gsLst>
                <a:lin ang="1614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 Box 43"/>
                  <p:cNvSpPr txBox="1"/>
                  <p:nvPr/>
                </p:nvSpPr>
                <p:spPr>
                  <a:xfrm>
                    <a:off x="12693" y="3722"/>
                    <a:ext cx="2985" cy="4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200"/>
                            <m:t>H</m:t>
                          </m:r>
                          <m:r>
                            <a:rPr lang="en-US" altLang="zh-CN" sz="1200"/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i="1">
                                  <a:latin typeface="DejaVu Math TeX Gyre" panose="02000503000000000000" charset="0"/>
                                  <a:ea typeface="宋体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200" i="1">
                                      <a:latin typeface="DejaVu Math TeX Gyre" panose="02000503000000000000" charset="0"/>
                                      <a:ea typeface="宋体" charset="0"/>
                                      <a:cs typeface="DejaVu Math TeX Gyre" panose="02000503000000000000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⃖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⃖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𝑇−</m:t>
                                        </m:r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200" i="1">
                                      <a:latin typeface="DejaVu Math TeX Gyre" panose="02000503000000000000" charset="0"/>
                                      <a:ea typeface="宋体" charset="0"/>
                                      <a:cs typeface="DejaVu Math TeX Gyre" panose="02000503000000000000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1200" i="1">
                                        <a:latin typeface="DejaVu Math TeX Gyre" panose="02000503000000000000" charset="0"/>
                                        <a:ea typeface="宋体" charset="0"/>
                                        <a:cs typeface="DejaVu Math TeX Gyre" panose="02000503000000000000" charset="0"/>
                                      </a:rPr>
                                      <m:t>...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2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...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⃖"/>
                                            <m:ctrlP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altLang="zh-CN" sz="1200" i="1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44" name="Text 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93" y="3722"/>
                    <a:ext cx="2985" cy="428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 Box 45"/>
            <p:cNvSpPr txBox="1"/>
            <p:nvPr/>
          </p:nvSpPr>
          <p:spPr>
            <a:xfrm>
              <a:off x="1762" y="3160"/>
              <a:ext cx="263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Encoder outputs</a:t>
              </a:r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 rot="3180000">
              <a:off x="5396" y="7056"/>
              <a:ext cx="1068" cy="351"/>
            </a:xfrm>
            <a:custGeom>
              <a:avLst/>
              <a:gdLst>
                <a:gd name="connisteX0" fmla="*/ 0 w 462280"/>
                <a:gd name="connsiteY0" fmla="*/ 138288 h 138288"/>
                <a:gd name="connisteX1" fmla="*/ 74930 w 462280"/>
                <a:gd name="connsiteY1" fmla="*/ 88123 h 138288"/>
                <a:gd name="connisteX2" fmla="*/ 149860 w 462280"/>
                <a:gd name="connsiteY2" fmla="*/ 63358 h 138288"/>
                <a:gd name="connisteX3" fmla="*/ 224790 w 462280"/>
                <a:gd name="connsiteY3" fmla="*/ 25893 h 138288"/>
                <a:gd name="connisteX4" fmla="*/ 312420 w 462280"/>
                <a:gd name="connsiteY4" fmla="*/ 13193 h 138288"/>
                <a:gd name="connisteX5" fmla="*/ 387350 w 462280"/>
                <a:gd name="connsiteY5" fmla="*/ 1128 h 138288"/>
                <a:gd name="connisteX6" fmla="*/ 462280 w 462280"/>
                <a:gd name="connsiteY6" fmla="*/ 1128 h 1382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462280" h="138289">
                  <a:moveTo>
                    <a:pt x="0" y="138289"/>
                  </a:moveTo>
                  <a:cubicBezTo>
                    <a:pt x="13335" y="128764"/>
                    <a:pt x="45085" y="103364"/>
                    <a:pt x="74930" y="88124"/>
                  </a:cubicBezTo>
                  <a:cubicBezTo>
                    <a:pt x="104775" y="72884"/>
                    <a:pt x="120015" y="76059"/>
                    <a:pt x="149860" y="63359"/>
                  </a:cubicBezTo>
                  <a:cubicBezTo>
                    <a:pt x="179705" y="50659"/>
                    <a:pt x="192405" y="36054"/>
                    <a:pt x="224790" y="25894"/>
                  </a:cubicBezTo>
                  <a:cubicBezTo>
                    <a:pt x="257175" y="15734"/>
                    <a:pt x="280035" y="18274"/>
                    <a:pt x="312420" y="13194"/>
                  </a:cubicBezTo>
                  <a:cubicBezTo>
                    <a:pt x="344805" y="8114"/>
                    <a:pt x="357505" y="3669"/>
                    <a:pt x="387350" y="1129"/>
                  </a:cubicBezTo>
                  <a:cubicBezTo>
                    <a:pt x="417195" y="-1411"/>
                    <a:pt x="448945" y="1129"/>
                    <a:pt x="462280" y="1129"/>
                  </a:cubicBezTo>
                </a:path>
              </a:pathLst>
            </a:cu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p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010" y="4341"/>
              <a:ext cx="1512" cy="65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Rounded Rectangle 90"/>
            <p:cNvSpPr/>
            <p:nvPr/>
          </p:nvSpPr>
          <p:spPr>
            <a:xfrm>
              <a:off x="201" y="1448"/>
              <a:ext cx="5600" cy="8492"/>
            </a:xfrm>
            <a:prstGeom prst="roundRect">
              <a:avLst/>
            </a:prstGeom>
            <a:noFill/>
            <a:ln>
              <a:solidFill>
                <a:srgbClr val="00B0F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AE9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423" y="5294"/>
              <a:ext cx="6317" cy="2091"/>
            </a:xfrm>
            <a:custGeom>
              <a:avLst/>
              <a:gdLst>
                <a:gd name="connisteX0" fmla="*/ 0 w 4011295"/>
                <a:gd name="connsiteY0" fmla="*/ 443371 h 1327926"/>
                <a:gd name="connisteX1" fmla="*/ 66040 w 4011295"/>
                <a:gd name="connsiteY1" fmla="*/ 377966 h 1327926"/>
                <a:gd name="connisteX2" fmla="*/ 147320 w 4011295"/>
                <a:gd name="connsiteY2" fmla="*/ 345581 h 1327926"/>
                <a:gd name="connisteX3" fmla="*/ 213360 w 4011295"/>
                <a:gd name="connsiteY3" fmla="*/ 296051 h 1327926"/>
                <a:gd name="connisteX4" fmla="*/ 278765 w 4011295"/>
                <a:gd name="connsiteY4" fmla="*/ 247156 h 1327926"/>
                <a:gd name="connisteX5" fmla="*/ 344170 w 4011295"/>
                <a:gd name="connsiteY5" fmla="*/ 214136 h 1327926"/>
                <a:gd name="connisteX6" fmla="*/ 409575 w 4011295"/>
                <a:gd name="connsiteY6" fmla="*/ 181751 h 1327926"/>
                <a:gd name="connisteX7" fmla="*/ 474980 w 4011295"/>
                <a:gd name="connsiteY7" fmla="*/ 165241 h 1327926"/>
                <a:gd name="connisteX8" fmla="*/ 540385 w 4011295"/>
                <a:gd name="connsiteY8" fmla="*/ 132856 h 1327926"/>
                <a:gd name="connisteX9" fmla="*/ 605790 w 4011295"/>
                <a:gd name="connsiteY9" fmla="*/ 99836 h 1327926"/>
                <a:gd name="connisteX10" fmla="*/ 671830 w 4011295"/>
                <a:gd name="connsiteY10" fmla="*/ 83326 h 1327926"/>
                <a:gd name="connisteX11" fmla="*/ 737235 w 4011295"/>
                <a:gd name="connsiteY11" fmla="*/ 66816 h 1327926"/>
                <a:gd name="connisteX12" fmla="*/ 802640 w 4011295"/>
                <a:gd name="connsiteY12" fmla="*/ 50941 h 1327926"/>
                <a:gd name="connisteX13" fmla="*/ 868045 w 4011295"/>
                <a:gd name="connsiteY13" fmla="*/ 50941 h 1327926"/>
                <a:gd name="connisteX14" fmla="*/ 949960 w 4011295"/>
                <a:gd name="connsiteY14" fmla="*/ 34431 h 1327926"/>
                <a:gd name="connisteX15" fmla="*/ 1015365 w 4011295"/>
                <a:gd name="connsiteY15" fmla="*/ 34431 h 1327926"/>
                <a:gd name="connisteX16" fmla="*/ 1097280 w 4011295"/>
                <a:gd name="connsiteY16" fmla="*/ 17921 h 1327926"/>
                <a:gd name="connisteX17" fmla="*/ 1162685 w 4011295"/>
                <a:gd name="connsiteY17" fmla="*/ 17921 h 1327926"/>
                <a:gd name="connisteX18" fmla="*/ 1244600 w 4011295"/>
                <a:gd name="connsiteY18" fmla="*/ 17921 h 1327926"/>
                <a:gd name="connisteX19" fmla="*/ 1326515 w 4011295"/>
                <a:gd name="connsiteY19" fmla="*/ 17921 h 1327926"/>
                <a:gd name="connisteX20" fmla="*/ 1408430 w 4011295"/>
                <a:gd name="connsiteY20" fmla="*/ 17921 h 1327926"/>
                <a:gd name="connisteX21" fmla="*/ 1490345 w 4011295"/>
                <a:gd name="connsiteY21" fmla="*/ 1411 h 1327926"/>
                <a:gd name="connisteX22" fmla="*/ 1555750 w 4011295"/>
                <a:gd name="connsiteY22" fmla="*/ 1411 h 1327926"/>
                <a:gd name="connisteX23" fmla="*/ 1621155 w 4011295"/>
                <a:gd name="connsiteY23" fmla="*/ 1411 h 1327926"/>
                <a:gd name="connisteX24" fmla="*/ 1686560 w 4011295"/>
                <a:gd name="connsiteY24" fmla="*/ 1411 h 1327926"/>
                <a:gd name="connisteX25" fmla="*/ 1751965 w 4011295"/>
                <a:gd name="connsiteY25" fmla="*/ 1411 h 1327926"/>
                <a:gd name="connisteX26" fmla="*/ 1817370 w 4011295"/>
                <a:gd name="connsiteY26" fmla="*/ 1411 h 1327926"/>
                <a:gd name="connisteX27" fmla="*/ 1883410 w 4011295"/>
                <a:gd name="connsiteY27" fmla="*/ 1411 h 1327926"/>
                <a:gd name="connisteX28" fmla="*/ 1964690 w 4011295"/>
                <a:gd name="connsiteY28" fmla="*/ 1411 h 1327926"/>
                <a:gd name="connisteX29" fmla="*/ 2030730 w 4011295"/>
                <a:gd name="connsiteY29" fmla="*/ 1411 h 1327926"/>
                <a:gd name="connisteX30" fmla="*/ 2096135 w 4011295"/>
                <a:gd name="connsiteY30" fmla="*/ 1411 h 1327926"/>
                <a:gd name="connisteX31" fmla="*/ 2161540 w 4011295"/>
                <a:gd name="connsiteY31" fmla="*/ 17921 h 1327926"/>
                <a:gd name="connisteX32" fmla="*/ 2226945 w 4011295"/>
                <a:gd name="connsiteY32" fmla="*/ 34431 h 1327926"/>
                <a:gd name="connisteX33" fmla="*/ 2292350 w 4011295"/>
                <a:gd name="connsiteY33" fmla="*/ 50941 h 1327926"/>
                <a:gd name="connisteX34" fmla="*/ 2374265 w 4011295"/>
                <a:gd name="connsiteY34" fmla="*/ 66816 h 1327926"/>
                <a:gd name="connisteX35" fmla="*/ 2439670 w 4011295"/>
                <a:gd name="connsiteY35" fmla="*/ 66816 h 1327926"/>
                <a:gd name="connisteX36" fmla="*/ 2505075 w 4011295"/>
                <a:gd name="connsiteY36" fmla="*/ 83326 h 1327926"/>
                <a:gd name="connisteX37" fmla="*/ 2570480 w 4011295"/>
                <a:gd name="connsiteY37" fmla="*/ 99836 h 1327926"/>
                <a:gd name="connisteX38" fmla="*/ 2636520 w 4011295"/>
                <a:gd name="connsiteY38" fmla="*/ 116346 h 1327926"/>
                <a:gd name="connisteX39" fmla="*/ 2701925 w 4011295"/>
                <a:gd name="connsiteY39" fmla="*/ 132856 h 1327926"/>
                <a:gd name="connisteX40" fmla="*/ 2767330 w 4011295"/>
                <a:gd name="connsiteY40" fmla="*/ 148731 h 1327926"/>
                <a:gd name="connisteX41" fmla="*/ 2832735 w 4011295"/>
                <a:gd name="connsiteY41" fmla="*/ 181751 h 1327926"/>
                <a:gd name="connisteX42" fmla="*/ 2898140 w 4011295"/>
                <a:gd name="connsiteY42" fmla="*/ 198261 h 1327926"/>
                <a:gd name="connisteX43" fmla="*/ 2963545 w 4011295"/>
                <a:gd name="connsiteY43" fmla="*/ 247156 h 1327926"/>
                <a:gd name="connisteX44" fmla="*/ 3028950 w 4011295"/>
                <a:gd name="connsiteY44" fmla="*/ 280176 h 1327926"/>
                <a:gd name="connisteX45" fmla="*/ 3094355 w 4011295"/>
                <a:gd name="connsiteY45" fmla="*/ 329071 h 1327926"/>
                <a:gd name="connisteX46" fmla="*/ 3160395 w 4011295"/>
                <a:gd name="connsiteY46" fmla="*/ 377966 h 1327926"/>
                <a:gd name="connisteX47" fmla="*/ 3225800 w 4011295"/>
                <a:gd name="connsiteY47" fmla="*/ 410986 h 1327926"/>
                <a:gd name="connisteX48" fmla="*/ 3291205 w 4011295"/>
                <a:gd name="connsiteY48" fmla="*/ 443371 h 1327926"/>
                <a:gd name="connisteX49" fmla="*/ 3356610 w 4011295"/>
                <a:gd name="connsiteY49" fmla="*/ 492901 h 1327926"/>
                <a:gd name="connisteX50" fmla="*/ 3422015 w 4011295"/>
                <a:gd name="connsiteY50" fmla="*/ 558306 h 1327926"/>
                <a:gd name="connisteX51" fmla="*/ 3487420 w 4011295"/>
                <a:gd name="connsiteY51" fmla="*/ 623711 h 1327926"/>
                <a:gd name="connisteX52" fmla="*/ 3552825 w 4011295"/>
                <a:gd name="connsiteY52" fmla="*/ 672606 h 1327926"/>
                <a:gd name="connisteX53" fmla="*/ 3634740 w 4011295"/>
                <a:gd name="connsiteY53" fmla="*/ 738646 h 1327926"/>
                <a:gd name="connisteX54" fmla="*/ 3716655 w 4011295"/>
                <a:gd name="connsiteY54" fmla="*/ 804051 h 1327926"/>
                <a:gd name="connisteX55" fmla="*/ 3782060 w 4011295"/>
                <a:gd name="connsiteY55" fmla="*/ 869456 h 1327926"/>
                <a:gd name="connisteX56" fmla="*/ 3848100 w 4011295"/>
                <a:gd name="connsiteY56" fmla="*/ 934861 h 1327926"/>
                <a:gd name="connisteX57" fmla="*/ 3896995 w 4011295"/>
                <a:gd name="connsiteY57" fmla="*/ 1000266 h 1327926"/>
                <a:gd name="connisteX58" fmla="*/ 3929380 w 4011295"/>
                <a:gd name="connsiteY58" fmla="*/ 1065671 h 1327926"/>
                <a:gd name="connisteX59" fmla="*/ 3962400 w 4011295"/>
                <a:gd name="connsiteY59" fmla="*/ 1131076 h 1327926"/>
                <a:gd name="connisteX60" fmla="*/ 3978910 w 4011295"/>
                <a:gd name="connsiteY60" fmla="*/ 1196481 h 1327926"/>
                <a:gd name="connisteX61" fmla="*/ 3995420 w 4011295"/>
                <a:gd name="connsiteY61" fmla="*/ 1262521 h 1327926"/>
                <a:gd name="connisteX62" fmla="*/ 4011295 w 4011295"/>
                <a:gd name="connsiteY62" fmla="*/ 1327926 h 1327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</a:cxnLst>
              <a:rect l="l" t="t" r="r" b="b"/>
              <a:pathLst>
                <a:path w="4011295" h="1327926">
                  <a:moveTo>
                    <a:pt x="0" y="443371"/>
                  </a:moveTo>
                  <a:cubicBezTo>
                    <a:pt x="11430" y="430671"/>
                    <a:pt x="36830" y="397651"/>
                    <a:pt x="66040" y="377966"/>
                  </a:cubicBezTo>
                  <a:cubicBezTo>
                    <a:pt x="95250" y="358281"/>
                    <a:pt x="118110" y="362091"/>
                    <a:pt x="147320" y="345581"/>
                  </a:cubicBezTo>
                  <a:cubicBezTo>
                    <a:pt x="176530" y="329071"/>
                    <a:pt x="187325" y="315736"/>
                    <a:pt x="213360" y="296051"/>
                  </a:cubicBezTo>
                  <a:cubicBezTo>
                    <a:pt x="239395" y="276366"/>
                    <a:pt x="252730" y="263666"/>
                    <a:pt x="278765" y="247156"/>
                  </a:cubicBezTo>
                  <a:cubicBezTo>
                    <a:pt x="304800" y="230646"/>
                    <a:pt x="318135" y="227471"/>
                    <a:pt x="344170" y="214136"/>
                  </a:cubicBezTo>
                  <a:cubicBezTo>
                    <a:pt x="370205" y="200801"/>
                    <a:pt x="383540" y="191276"/>
                    <a:pt x="409575" y="181751"/>
                  </a:cubicBezTo>
                  <a:cubicBezTo>
                    <a:pt x="435610" y="172226"/>
                    <a:pt x="448945" y="174766"/>
                    <a:pt x="474980" y="165241"/>
                  </a:cubicBezTo>
                  <a:cubicBezTo>
                    <a:pt x="501015" y="155716"/>
                    <a:pt x="514350" y="146191"/>
                    <a:pt x="540385" y="132856"/>
                  </a:cubicBezTo>
                  <a:cubicBezTo>
                    <a:pt x="566420" y="119521"/>
                    <a:pt x="579755" y="109996"/>
                    <a:pt x="605790" y="99836"/>
                  </a:cubicBezTo>
                  <a:cubicBezTo>
                    <a:pt x="631825" y="89676"/>
                    <a:pt x="645795" y="89676"/>
                    <a:pt x="671830" y="83326"/>
                  </a:cubicBezTo>
                  <a:cubicBezTo>
                    <a:pt x="697865" y="76976"/>
                    <a:pt x="711200" y="73166"/>
                    <a:pt x="737235" y="66816"/>
                  </a:cubicBezTo>
                  <a:cubicBezTo>
                    <a:pt x="763270" y="60466"/>
                    <a:pt x="776605" y="54116"/>
                    <a:pt x="802640" y="50941"/>
                  </a:cubicBezTo>
                  <a:cubicBezTo>
                    <a:pt x="828675" y="47766"/>
                    <a:pt x="838835" y="54116"/>
                    <a:pt x="868045" y="50941"/>
                  </a:cubicBezTo>
                  <a:cubicBezTo>
                    <a:pt x="897255" y="47766"/>
                    <a:pt x="920750" y="37606"/>
                    <a:pt x="949960" y="34431"/>
                  </a:cubicBezTo>
                  <a:cubicBezTo>
                    <a:pt x="979170" y="31256"/>
                    <a:pt x="986155" y="37606"/>
                    <a:pt x="1015365" y="34431"/>
                  </a:cubicBezTo>
                  <a:cubicBezTo>
                    <a:pt x="1044575" y="31256"/>
                    <a:pt x="1068070" y="21096"/>
                    <a:pt x="1097280" y="17921"/>
                  </a:cubicBezTo>
                  <a:cubicBezTo>
                    <a:pt x="1126490" y="14746"/>
                    <a:pt x="1133475" y="17921"/>
                    <a:pt x="1162685" y="17921"/>
                  </a:cubicBezTo>
                  <a:cubicBezTo>
                    <a:pt x="1191895" y="17921"/>
                    <a:pt x="1211580" y="17921"/>
                    <a:pt x="1244600" y="17921"/>
                  </a:cubicBezTo>
                  <a:cubicBezTo>
                    <a:pt x="1277620" y="17921"/>
                    <a:pt x="1293495" y="17921"/>
                    <a:pt x="1326515" y="17921"/>
                  </a:cubicBezTo>
                  <a:cubicBezTo>
                    <a:pt x="1359535" y="17921"/>
                    <a:pt x="1375410" y="21096"/>
                    <a:pt x="1408430" y="17921"/>
                  </a:cubicBezTo>
                  <a:cubicBezTo>
                    <a:pt x="1441450" y="14746"/>
                    <a:pt x="1461135" y="4586"/>
                    <a:pt x="1490345" y="1411"/>
                  </a:cubicBezTo>
                  <a:cubicBezTo>
                    <a:pt x="1519555" y="-1764"/>
                    <a:pt x="1529715" y="1411"/>
                    <a:pt x="1555750" y="1411"/>
                  </a:cubicBezTo>
                  <a:cubicBezTo>
                    <a:pt x="1581785" y="1411"/>
                    <a:pt x="1595120" y="1411"/>
                    <a:pt x="1621155" y="1411"/>
                  </a:cubicBezTo>
                  <a:cubicBezTo>
                    <a:pt x="1647190" y="1411"/>
                    <a:pt x="1660525" y="1411"/>
                    <a:pt x="1686560" y="1411"/>
                  </a:cubicBezTo>
                  <a:cubicBezTo>
                    <a:pt x="1712595" y="1411"/>
                    <a:pt x="1725930" y="1411"/>
                    <a:pt x="1751965" y="1411"/>
                  </a:cubicBezTo>
                  <a:cubicBezTo>
                    <a:pt x="1778000" y="1411"/>
                    <a:pt x="1791335" y="1411"/>
                    <a:pt x="1817370" y="1411"/>
                  </a:cubicBezTo>
                  <a:cubicBezTo>
                    <a:pt x="1843405" y="1411"/>
                    <a:pt x="1854200" y="1411"/>
                    <a:pt x="1883410" y="1411"/>
                  </a:cubicBezTo>
                  <a:cubicBezTo>
                    <a:pt x="1912620" y="1411"/>
                    <a:pt x="1935480" y="1411"/>
                    <a:pt x="1964690" y="1411"/>
                  </a:cubicBezTo>
                  <a:cubicBezTo>
                    <a:pt x="1993900" y="1411"/>
                    <a:pt x="2004695" y="1411"/>
                    <a:pt x="2030730" y="1411"/>
                  </a:cubicBezTo>
                  <a:cubicBezTo>
                    <a:pt x="2056765" y="1411"/>
                    <a:pt x="2070100" y="-1764"/>
                    <a:pt x="2096135" y="1411"/>
                  </a:cubicBezTo>
                  <a:cubicBezTo>
                    <a:pt x="2122170" y="4586"/>
                    <a:pt x="2135505" y="11571"/>
                    <a:pt x="2161540" y="17921"/>
                  </a:cubicBezTo>
                  <a:cubicBezTo>
                    <a:pt x="2187575" y="24271"/>
                    <a:pt x="2200910" y="28081"/>
                    <a:pt x="2226945" y="34431"/>
                  </a:cubicBezTo>
                  <a:cubicBezTo>
                    <a:pt x="2252980" y="40781"/>
                    <a:pt x="2263140" y="44591"/>
                    <a:pt x="2292350" y="50941"/>
                  </a:cubicBezTo>
                  <a:cubicBezTo>
                    <a:pt x="2321560" y="57291"/>
                    <a:pt x="2345055" y="63641"/>
                    <a:pt x="2374265" y="66816"/>
                  </a:cubicBezTo>
                  <a:cubicBezTo>
                    <a:pt x="2403475" y="69991"/>
                    <a:pt x="2413635" y="63641"/>
                    <a:pt x="2439670" y="66816"/>
                  </a:cubicBezTo>
                  <a:cubicBezTo>
                    <a:pt x="2465705" y="69991"/>
                    <a:pt x="2479040" y="76976"/>
                    <a:pt x="2505075" y="83326"/>
                  </a:cubicBezTo>
                  <a:cubicBezTo>
                    <a:pt x="2531110" y="89676"/>
                    <a:pt x="2544445" y="93486"/>
                    <a:pt x="2570480" y="99836"/>
                  </a:cubicBezTo>
                  <a:cubicBezTo>
                    <a:pt x="2596515" y="106186"/>
                    <a:pt x="2610485" y="109996"/>
                    <a:pt x="2636520" y="116346"/>
                  </a:cubicBezTo>
                  <a:cubicBezTo>
                    <a:pt x="2662555" y="122696"/>
                    <a:pt x="2675890" y="126506"/>
                    <a:pt x="2701925" y="132856"/>
                  </a:cubicBezTo>
                  <a:cubicBezTo>
                    <a:pt x="2727960" y="139206"/>
                    <a:pt x="2741295" y="139206"/>
                    <a:pt x="2767330" y="148731"/>
                  </a:cubicBezTo>
                  <a:cubicBezTo>
                    <a:pt x="2793365" y="158256"/>
                    <a:pt x="2806700" y="171591"/>
                    <a:pt x="2832735" y="181751"/>
                  </a:cubicBezTo>
                  <a:cubicBezTo>
                    <a:pt x="2858770" y="191911"/>
                    <a:pt x="2872105" y="184926"/>
                    <a:pt x="2898140" y="198261"/>
                  </a:cubicBezTo>
                  <a:cubicBezTo>
                    <a:pt x="2924175" y="211596"/>
                    <a:pt x="2937510" y="230646"/>
                    <a:pt x="2963545" y="247156"/>
                  </a:cubicBezTo>
                  <a:cubicBezTo>
                    <a:pt x="2989580" y="263666"/>
                    <a:pt x="3002915" y="263666"/>
                    <a:pt x="3028950" y="280176"/>
                  </a:cubicBezTo>
                  <a:cubicBezTo>
                    <a:pt x="3054985" y="296686"/>
                    <a:pt x="3068320" y="309386"/>
                    <a:pt x="3094355" y="329071"/>
                  </a:cubicBezTo>
                  <a:cubicBezTo>
                    <a:pt x="3120390" y="348756"/>
                    <a:pt x="3134360" y="361456"/>
                    <a:pt x="3160395" y="377966"/>
                  </a:cubicBezTo>
                  <a:cubicBezTo>
                    <a:pt x="3186430" y="394476"/>
                    <a:pt x="3199765" y="397651"/>
                    <a:pt x="3225800" y="410986"/>
                  </a:cubicBezTo>
                  <a:cubicBezTo>
                    <a:pt x="3251835" y="424321"/>
                    <a:pt x="3265170" y="426861"/>
                    <a:pt x="3291205" y="443371"/>
                  </a:cubicBezTo>
                  <a:cubicBezTo>
                    <a:pt x="3317240" y="459881"/>
                    <a:pt x="3330575" y="470041"/>
                    <a:pt x="3356610" y="492901"/>
                  </a:cubicBezTo>
                  <a:cubicBezTo>
                    <a:pt x="3382645" y="515761"/>
                    <a:pt x="3395980" y="532271"/>
                    <a:pt x="3422015" y="558306"/>
                  </a:cubicBezTo>
                  <a:cubicBezTo>
                    <a:pt x="3448050" y="584341"/>
                    <a:pt x="3461385" y="600851"/>
                    <a:pt x="3487420" y="623711"/>
                  </a:cubicBezTo>
                  <a:cubicBezTo>
                    <a:pt x="3513455" y="646571"/>
                    <a:pt x="3523615" y="649746"/>
                    <a:pt x="3552825" y="672606"/>
                  </a:cubicBezTo>
                  <a:cubicBezTo>
                    <a:pt x="3582035" y="695466"/>
                    <a:pt x="3601720" y="712611"/>
                    <a:pt x="3634740" y="738646"/>
                  </a:cubicBezTo>
                  <a:cubicBezTo>
                    <a:pt x="3667760" y="764681"/>
                    <a:pt x="3687445" y="778016"/>
                    <a:pt x="3716655" y="804051"/>
                  </a:cubicBezTo>
                  <a:cubicBezTo>
                    <a:pt x="3745865" y="830086"/>
                    <a:pt x="3756025" y="843421"/>
                    <a:pt x="3782060" y="869456"/>
                  </a:cubicBezTo>
                  <a:cubicBezTo>
                    <a:pt x="3808095" y="895491"/>
                    <a:pt x="3825240" y="908826"/>
                    <a:pt x="3848100" y="934861"/>
                  </a:cubicBezTo>
                  <a:cubicBezTo>
                    <a:pt x="3870960" y="960896"/>
                    <a:pt x="3880485" y="974231"/>
                    <a:pt x="3896995" y="1000266"/>
                  </a:cubicBezTo>
                  <a:cubicBezTo>
                    <a:pt x="3913505" y="1026301"/>
                    <a:pt x="3916045" y="1039636"/>
                    <a:pt x="3929380" y="1065671"/>
                  </a:cubicBezTo>
                  <a:cubicBezTo>
                    <a:pt x="3942715" y="1091706"/>
                    <a:pt x="3952240" y="1105041"/>
                    <a:pt x="3962400" y="1131076"/>
                  </a:cubicBezTo>
                  <a:cubicBezTo>
                    <a:pt x="3972560" y="1157111"/>
                    <a:pt x="3972560" y="1170446"/>
                    <a:pt x="3978910" y="1196481"/>
                  </a:cubicBezTo>
                  <a:cubicBezTo>
                    <a:pt x="3985260" y="1222516"/>
                    <a:pt x="3989070" y="1236486"/>
                    <a:pt x="3995420" y="1262521"/>
                  </a:cubicBezTo>
                  <a:cubicBezTo>
                    <a:pt x="4001770" y="1288556"/>
                    <a:pt x="4008755" y="1315861"/>
                    <a:pt x="4011295" y="1327926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/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762" y="1590"/>
              <a:ext cx="2021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400" b="1">
                  <a:latin typeface="Times New Roman Bold" panose="02020603050405020304" charset="0"/>
                  <a:cs typeface="Times New Roman Bold" panose="02020603050405020304" charset="0"/>
                </a:rPr>
                <a:t>Encoder</a:t>
              </a:r>
              <a:endParaRPr lang="en-US" sz="2400" b="1"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sp>
        <p:nvSpPr>
          <p:cNvPr id="97" name="Text Box 96"/>
          <p:cNvSpPr txBox="1"/>
          <p:nvPr/>
        </p:nvSpPr>
        <p:spPr>
          <a:xfrm>
            <a:off x="9069705" y="919480"/>
            <a:ext cx="1266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Decoder</a:t>
            </a:r>
            <a:endParaRPr lang="en-US" sz="2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3957955" y="161925"/>
            <a:ext cx="3975735" cy="5709285"/>
            <a:chOff x="6233" y="255"/>
            <a:chExt cx="6261" cy="8991"/>
          </a:xfrm>
        </p:grpSpPr>
        <p:sp>
          <p:nvSpPr>
            <p:cNvPr id="4" name="Text Box 3"/>
            <p:cNvSpPr txBox="1"/>
            <p:nvPr/>
          </p:nvSpPr>
          <p:spPr>
            <a:xfrm>
              <a:off x="8850" y="7515"/>
              <a:ext cx="650" cy="627"/>
            </a:xfrm>
            <a:prstGeom prst="rect">
              <a:avLst/>
            </a:prstGeom>
            <a:solidFill>
              <a:srgbClr val="F0D0CC"/>
            </a:solidFill>
          </p:spPr>
          <p:txBody>
            <a:bodyPr wrap="square" lIns="91440" tIns="91440" rIns="91440" bIns="91440" rtlCol="0" anchor="ctr" anchorCtr="0">
              <a:spAutoFit/>
            </a:bodyPr>
            <a:p>
              <a:pPr algn="ctr"/>
              <a:r>
                <a:rPr lang="en-US" sz="1400"/>
                <a:t>z</a:t>
              </a:r>
              <a:endParaRPr lang="en-US" sz="1400"/>
            </a:p>
          </p:txBody>
        </p:sp>
        <p:grpSp>
          <p:nvGrpSpPr>
            <p:cNvPr id="23" name="Group 22"/>
            <p:cNvGrpSpPr/>
            <p:nvPr/>
          </p:nvGrpSpPr>
          <p:grpSpPr>
            <a:xfrm rot="5400000">
              <a:off x="6189" y="7477"/>
              <a:ext cx="2969" cy="570"/>
              <a:chOff x="12836" y="3682"/>
              <a:chExt cx="2700" cy="579"/>
            </a:xfrm>
            <a:solidFill>
              <a:srgbClr val="92D050">
                <a:alpha val="38000"/>
              </a:srgbClr>
            </a:solidFill>
          </p:grpSpPr>
          <p:sp>
            <p:nvSpPr>
              <p:cNvPr id="24" name="Rectangles 23"/>
              <p:cNvSpPr/>
              <p:nvPr/>
            </p:nvSpPr>
            <p:spPr>
              <a:xfrm>
                <a:off x="12836" y="3682"/>
                <a:ext cx="2700" cy="57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2930" y="3696"/>
                <a:ext cx="2570" cy="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/>
                  <a:t>linear layer + tanh</a:t>
                </a:r>
                <a:endParaRPr lang="en-US" altLang="zh-CN" sz="160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" y="8840"/>
              <a:ext cx="3145" cy="3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 Box 26"/>
                <p:cNvSpPr txBox="1"/>
                <p:nvPr/>
              </p:nvSpPr>
              <p:spPr>
                <a:xfrm>
                  <a:off x="6392" y="7492"/>
                  <a:ext cx="532" cy="531"/>
                </a:xfrm>
                <a:prstGeom prst="rect">
                  <a:avLst/>
                </a:prstGeom>
                <a:solidFill>
                  <a:srgbClr val="92D050">
                    <a:alpha val="46000"/>
                  </a:srgbClr>
                </a:solidFill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⨁</m:t>
                        </m:r>
                      </m:oMath>
                    </m:oMathPara>
                  </a14:m>
                  <a:endParaRPr lang="en-US" sz="16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7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" y="7492"/>
                  <a:ext cx="532" cy="531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 Box 32"/>
            <p:cNvSpPr txBox="1"/>
            <p:nvPr/>
          </p:nvSpPr>
          <p:spPr>
            <a:xfrm>
              <a:off x="8374" y="8180"/>
              <a:ext cx="233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context vector</a:t>
              </a:r>
              <a:endParaRPr lang="en-US"/>
            </a:p>
          </p:txBody>
        </p:sp>
        <p:cxnSp>
          <p:nvCxnSpPr>
            <p:cNvPr id="37" name="Straight Arrow Connector 36"/>
            <p:cNvCxnSpPr>
              <a:stCxn id="27" idx="3"/>
            </p:cNvCxnSpPr>
            <p:nvPr/>
          </p:nvCxnSpPr>
          <p:spPr>
            <a:xfrm>
              <a:off x="6924" y="7758"/>
              <a:ext cx="497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023" y="7731"/>
              <a:ext cx="741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 rot="0">
              <a:off x="6660" y="4676"/>
              <a:ext cx="3136" cy="747"/>
              <a:chOff x="12864" y="4244"/>
              <a:chExt cx="3172" cy="579"/>
            </a:xfrm>
            <a:solidFill>
              <a:srgbClr val="FFAE9F">
                <a:alpha val="62000"/>
              </a:srgbClr>
            </a:solidFill>
          </p:grpSpPr>
          <p:sp>
            <p:nvSpPr>
              <p:cNvPr id="52" name="Rectangles 51"/>
              <p:cNvSpPr/>
              <p:nvPr/>
            </p:nvSpPr>
            <p:spPr>
              <a:xfrm>
                <a:off x="12864" y="4244"/>
                <a:ext cx="2995" cy="57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53" name="Text Box 52"/>
              <p:cNvSpPr txBox="1"/>
              <p:nvPr/>
            </p:nvSpPr>
            <p:spPr>
              <a:xfrm>
                <a:off x="13279" y="4268"/>
                <a:ext cx="2757" cy="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600"/>
                  <a:t>Attention layer</a:t>
                </a:r>
                <a:endParaRPr lang="en-US" sz="1600"/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flipV="1">
              <a:off x="8065" y="3822"/>
              <a:ext cx="0" cy="67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9112" y="5979"/>
              <a:ext cx="0" cy="147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 Box 56"/>
            <p:cNvSpPr txBox="1"/>
            <p:nvPr/>
          </p:nvSpPr>
          <p:spPr>
            <a:xfrm>
              <a:off x="6522" y="1214"/>
              <a:ext cx="241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Attention score at </a:t>
              </a:r>
              <a:endParaRPr lang="en-US" sz="1400"/>
            </a:p>
            <a:p>
              <a:r>
                <a:rPr lang="en-US" sz="1400"/>
                <a:t>decoder time step t</a:t>
              </a:r>
              <a:endParaRPr lang="en-US" sz="140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8567" y="2315"/>
              <a:ext cx="1508" cy="385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3" y="5451"/>
              <a:ext cx="3664" cy="40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0" y="2056"/>
              <a:ext cx="1725" cy="168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37" y="1214"/>
              <a:ext cx="2108" cy="674"/>
            </a:xfrm>
            <a:prstGeom prst="rect">
              <a:avLst/>
            </a:prstGeom>
          </p:spPr>
        </p:pic>
        <p:sp>
          <p:nvSpPr>
            <p:cNvPr id="69" name="Text Box 68"/>
            <p:cNvSpPr txBox="1"/>
            <p:nvPr/>
          </p:nvSpPr>
          <p:spPr>
            <a:xfrm>
              <a:off x="10038" y="3228"/>
              <a:ext cx="245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Attention vector at </a:t>
              </a:r>
              <a:endParaRPr lang="en-US" sz="1400"/>
            </a:p>
            <a:p>
              <a:r>
                <a:rPr lang="en-US" sz="1400"/>
                <a:t>decoder time step t</a:t>
              </a:r>
              <a:endParaRPr lang="en-US" sz="1400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43" y="3923"/>
              <a:ext cx="1824" cy="1926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 rot="0">
              <a:off x="10038" y="1888"/>
              <a:ext cx="2457" cy="645"/>
              <a:chOff x="13514" y="4284"/>
              <a:chExt cx="3426" cy="500"/>
            </a:xfrm>
            <a:solidFill>
              <a:srgbClr val="FFAE9F">
                <a:alpha val="62000"/>
              </a:srgbClr>
            </a:solidFill>
          </p:grpSpPr>
          <p:sp>
            <p:nvSpPr>
              <p:cNvPr id="72" name="Rectangles 71"/>
              <p:cNvSpPr/>
              <p:nvPr/>
            </p:nvSpPr>
            <p:spPr>
              <a:xfrm>
                <a:off x="13566" y="4284"/>
                <a:ext cx="3018" cy="5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73" name="Text Box 72"/>
              <p:cNvSpPr txBox="1"/>
              <p:nvPr/>
            </p:nvSpPr>
            <p:spPr>
              <a:xfrm>
                <a:off x="13514" y="4284"/>
                <a:ext cx="3426" cy="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600"/>
                  <a:t>weighted sum</a:t>
                </a:r>
                <a:endParaRPr lang="en-US" sz="1600"/>
              </a:p>
            </p:txBody>
          </p:sp>
        </p:grpSp>
        <p:cxnSp>
          <p:nvCxnSpPr>
            <p:cNvPr id="79" name="Straight Arrow Connector 78"/>
            <p:cNvCxnSpPr/>
            <p:nvPr/>
          </p:nvCxnSpPr>
          <p:spPr>
            <a:xfrm>
              <a:off x="11267" y="2533"/>
              <a:ext cx="0" cy="73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9" name="Text Box 98"/>
            <p:cNvSpPr txBox="1"/>
            <p:nvPr/>
          </p:nvSpPr>
          <p:spPr>
            <a:xfrm>
              <a:off x="7389" y="255"/>
              <a:ext cx="394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latin typeface="Times New Roman Bold" panose="02020603050405020304" charset="0"/>
                  <a:cs typeface="Times New Roman Bold" panose="02020603050405020304" charset="0"/>
                </a:rPr>
                <a:t>Attention mechanism</a:t>
              </a:r>
              <a:endParaRPr lang="en-US" sz="2000" b="1"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 Machine Translation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32" y="1668780"/>
            <a:ext cx="6877768" cy="4319009"/>
          </a:xfrm>
        </p:spPr>
      </p:pic>
      <p:sp>
        <p:nvSpPr>
          <p:cNvPr id="9" name="Rectangle 8"/>
          <p:cNvSpPr/>
          <p:nvPr/>
        </p:nvSpPr>
        <p:spPr>
          <a:xfrm>
            <a:off x="3055620" y="6367195"/>
            <a:ext cx="8130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</a:t>
            </a:r>
            <a:r>
              <a:rPr lang="en-US" sz="1400" dirty="0" err="1"/>
              <a:t>nmt</a:t>
            </a:r>
            <a:r>
              <a:rPr lang="en-US" sz="1400" dirty="0"/>
              <a:t>/Luong-Cho-Manning-NMT-ACL2016-v4.pdf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Google Neural Translation System</a:t>
            </a:r>
            <a:endParaRPr lang="en-US" dirty="0"/>
          </a:p>
        </p:txBody>
      </p:sp>
      <p:pic>
        <p:nvPicPr>
          <p:cNvPr id="1027" name="Picture 3" descr="C:\Users\Dragomir Radev\Dropbox\Drago\nmt-model-fast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81" y="1815119"/>
            <a:ext cx="8128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73218" y="6183428"/>
            <a:ext cx="9808660" cy="40010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r>
              <a:rPr lang="en-US" dirty="0"/>
              <a:t>https://research.googleblog.com/2016/09/a-neural-network-for-machine.html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Google Neural Translation 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3275" y="6245953"/>
            <a:ext cx="8133140" cy="40010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r>
              <a:rPr lang="en-US" dirty="0"/>
              <a:t>https://research.googleblog.com/2016/09/a-neural-network-for-machine.html</a:t>
            </a:r>
            <a:endParaRPr lang="en-US" dirty="0"/>
          </a:p>
        </p:txBody>
      </p:sp>
      <p:pic>
        <p:nvPicPr>
          <p:cNvPr id="13314" name="Picture 2" descr="https://1.bp.blogspot.com/-jOLa-LdidQU/V-qV2oJn1aI/AAAAAAAABPg/-6OhKKPhxT89Vs9HhyKMEnyG_0ncWGjJQCLcB/s640/image0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6" y="1346258"/>
            <a:ext cx="8475146" cy="489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5" y="226115"/>
            <a:ext cx="11243733" cy="935791"/>
          </a:xfrm>
        </p:spPr>
        <p:txBody>
          <a:bodyPr/>
          <a:lstStyle/>
          <a:p>
            <a:r>
              <a:rPr lang="en-US" dirty="0" smtClean="0"/>
              <a:t>Data Needs: SMT vs. NMT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105" y="1374656"/>
            <a:ext cx="6078855" cy="5483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06890" y="6069330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Philipp Koehn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Software/Code in Homework5 - NMT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9086"/>
            <a:ext cx="10972800" cy="51758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Processing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Read normalize, filter sentence pairs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prepare_data.py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PyTorch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Build, Train, Evaluate NMT model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run_nmt.py</a:t>
            </a:r>
            <a:r>
              <a:rPr lang="en-US" dirty="0"/>
              <a:t>, </a:t>
            </a:r>
            <a:r>
              <a:rPr lang="en-US" dirty="0" err="1"/>
              <a:t>network.py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Plot Attention produced by NMT model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Plot.py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BLEU evaluator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Calcualte</a:t>
            </a:r>
            <a:r>
              <a:rPr lang="en-US" dirty="0"/>
              <a:t> BLEU scores given system outputs and gold standard sentences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Bleu.py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86781"/>
            <a:ext cx="10972800" cy="3603988"/>
          </a:xfrm>
        </p:spPr>
        <p:txBody>
          <a:bodyPr/>
          <a:lstStyle/>
          <a:p>
            <a:r>
              <a:rPr lang="en-US" dirty="0"/>
              <a:t>Rise in early 90s</a:t>
            </a:r>
            <a:endParaRPr lang="en-US" dirty="0"/>
          </a:p>
          <a:p>
            <a:r>
              <a:rPr lang="en-US" dirty="0"/>
              <a:t>Exploit Parallel Text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Word </a:t>
            </a:r>
            <a:r>
              <a:rPr lang="en-US" dirty="0"/>
              <a:t>alignment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51720" y="6460569"/>
            <a:ext cx="2415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 credit to Karl </a:t>
            </a:r>
            <a:r>
              <a:rPr lang="en-US" sz="1400" dirty="0" err="1"/>
              <a:t>Stratos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765992"/>
            <a:ext cx="5928360" cy="1170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4476854"/>
            <a:ext cx="5554980" cy="1957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8458"/>
            <a:ext cx="10972800" cy="2116282"/>
          </a:xfrm>
        </p:spPr>
        <p:txBody>
          <a:bodyPr/>
          <a:lstStyle/>
          <a:p>
            <a:r>
              <a:rPr lang="en-US" dirty="0"/>
              <a:t>Modeling the machine translation using neural networks</a:t>
            </a:r>
            <a:endParaRPr lang="en-US" dirty="0"/>
          </a:p>
          <a:p>
            <a:pPr lvl="1"/>
            <a:r>
              <a:rPr lang="en-US" dirty="0"/>
              <a:t>Encoder for language understanding in source language</a:t>
            </a:r>
            <a:endParaRPr lang="en-US" dirty="0"/>
          </a:p>
          <a:p>
            <a:pPr lvl="1"/>
            <a:r>
              <a:rPr lang="en-US" dirty="0"/>
              <a:t>Decoder for language generation in target language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55620" y="6367195"/>
            <a:ext cx="8130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</a:t>
            </a:r>
            <a:r>
              <a:rPr lang="en-US" sz="1400" dirty="0" err="1"/>
              <a:t>nmt</a:t>
            </a:r>
            <a:r>
              <a:rPr lang="en-US" sz="1400" dirty="0"/>
              <a:t>/Luong-Cho-Manning-NMT-ACL2016-v4.pdf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758499"/>
            <a:ext cx="7082924" cy="2444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</a:t>
            </a:r>
            <a:r>
              <a:rPr lang="en-US" dirty="0"/>
              <a:t>as Encoder and 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901132"/>
            <a:ext cx="11538857" cy="3603988"/>
          </a:xfrm>
        </p:spPr>
        <p:txBody>
          <a:bodyPr>
            <a:noAutofit/>
          </a:bodyPr>
          <a:lstStyle/>
          <a:p>
            <a:r>
              <a:rPr lang="en-US" sz="2800" dirty="0" smtClean="0"/>
              <a:t>MT is essentially a task in which some structured input gets converted to a structured output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Recurrent Neural Network, or RNN, is a network that operates on a sequence and uses its own output as input for subsequent steps.</a:t>
            </a:r>
            <a:endParaRPr lang="en-US" sz="2800" dirty="0"/>
          </a:p>
          <a:p>
            <a:r>
              <a:rPr lang="en-US" sz="2800" dirty="0"/>
              <a:t>A sequence-to-sequence network, or Encoder Decoder network, is a model consisting of two RNNs called the encoder and the decoder.</a:t>
            </a:r>
            <a:endParaRPr lang="en-US" sz="2800" dirty="0"/>
          </a:p>
          <a:p>
            <a:r>
              <a:rPr lang="en-US" sz="2800" dirty="0"/>
              <a:t>The encoder reads an input sequence and outputs vectors, and the decoder reads encoder outputs as input to produce an output sequence.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244361" y="641195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Rui Zhang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24" y="1655808"/>
            <a:ext cx="11808661" cy="429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5188" y="6327932"/>
            <a:ext cx="3171057" cy="369330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240" y="1306286"/>
            <a:ext cx="7774009" cy="5211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72436" y="6335529"/>
            <a:ext cx="3171057" cy="369330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8668" y="523297"/>
            <a:ext cx="11243733" cy="935791"/>
          </a:xfrm>
        </p:spPr>
        <p:txBody>
          <a:bodyPr lIns="121914" tIns="60957" rIns="121914" bIns="60957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958" y="1459086"/>
            <a:ext cx="10031970" cy="48838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</p:spPr>
        <p:txBody>
          <a:bodyPr lIns="121917" tIns="60958" rIns="121917" bIns="60958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55187" y="6327931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4205</Words>
  <Application>WPS Presentation</Application>
  <PresentationFormat>Widescreen</PresentationFormat>
  <Paragraphs>193</Paragraphs>
  <Slides>33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Arial</vt:lpstr>
      <vt:lpstr>宋体</vt:lpstr>
      <vt:lpstr>Wingdings</vt:lpstr>
      <vt:lpstr>Arial</vt:lpstr>
      <vt:lpstr>Lucida Grande</vt:lpstr>
      <vt:lpstr>Georgia</vt:lpstr>
      <vt:lpstr>Rockwell Extra Bold</vt:lpstr>
      <vt:lpstr>苹方-简</vt:lpstr>
      <vt:lpstr>微软雅黑</vt:lpstr>
      <vt:lpstr>汉仪旗黑</vt:lpstr>
      <vt:lpstr>宋体</vt:lpstr>
      <vt:lpstr>Arial Unicode MS</vt:lpstr>
      <vt:lpstr>Calibri</vt:lpstr>
      <vt:lpstr>Helvetica Neue</vt:lpstr>
      <vt:lpstr>Times New Roman</vt:lpstr>
      <vt:lpstr>汉仪书宋二KW</vt:lpstr>
      <vt:lpstr>DejaVu Math TeX Gyre</vt:lpstr>
      <vt:lpstr>宋体</vt:lpstr>
      <vt:lpstr>Times New Roman Italic</vt:lpstr>
      <vt:lpstr>Times New Roman Bold Italic</vt:lpstr>
      <vt:lpstr>Times New Roman Bold</vt:lpstr>
      <vt:lpstr>UM-coursera-052814</vt:lpstr>
      <vt:lpstr>2_UM-coursera-052814</vt:lpstr>
      <vt:lpstr>Deep Learning</vt:lpstr>
      <vt:lpstr>Machine Translation (MT)</vt:lpstr>
      <vt:lpstr>Progress in Machine Translation</vt:lpstr>
      <vt:lpstr>Statistical Machine Translation</vt:lpstr>
      <vt:lpstr>Neural Machine Translation</vt:lpstr>
      <vt:lpstr>RNN as Encoder and Decoder</vt:lpstr>
      <vt:lpstr>Sequence to Sequence Model</vt:lpstr>
      <vt:lpstr>Sequence to Sequence Model</vt:lpstr>
      <vt:lpstr>Sequence to Sequence Model</vt:lpstr>
      <vt:lpstr>Sequence to Sequence Model</vt:lpstr>
      <vt:lpstr>From Language Modeling to MT</vt:lpstr>
      <vt:lpstr>Multilingual Embeddings</vt:lpstr>
      <vt:lpstr>Use RNNs as Encoder and Decoder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Beam Decoding</vt:lpstr>
      <vt:lpstr>Beam Decoding</vt:lpstr>
      <vt:lpstr>Domain Transfer</vt:lpstr>
      <vt:lpstr>PowerPoint 演示文稿</vt:lpstr>
      <vt:lpstr>PowerPoint 演示文稿</vt:lpstr>
      <vt:lpstr>GRU Encoder</vt:lpstr>
      <vt:lpstr>GRU Decoder</vt:lpstr>
      <vt:lpstr>Adding Attention to the Decoder</vt:lpstr>
      <vt:lpstr>Attention Illustration</vt:lpstr>
      <vt:lpstr>Seq2seq with attention</vt:lpstr>
      <vt:lpstr>Google Neural Translation System</vt:lpstr>
      <vt:lpstr>Google Neural Translation System</vt:lpstr>
      <vt:lpstr>Data Needs: SMT vs. NMT</vt:lpstr>
      <vt:lpstr>Software/Code in Homework5 - NMT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wenxinxu</cp:lastModifiedBy>
  <cp:revision>280</cp:revision>
  <dcterms:created xsi:type="dcterms:W3CDTF">2023-04-22T05:04:52Z</dcterms:created>
  <dcterms:modified xsi:type="dcterms:W3CDTF">2023-04-22T05:04:52Z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460E8D07FF1F7B4154314364B5F6FD10</vt:lpwstr>
  </property>
  <property fmtid="{D5CDD505-2E9C-101B-9397-08002B2CF9AE}" pid="3" name="KSOProductBuildVer">
    <vt:lpwstr>1033-4.6.1.7467</vt:lpwstr>
  </property>
</Properties>
</file>